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47"/>
  </p:notesMasterIdLst>
  <p:handoutMasterIdLst>
    <p:handoutMasterId r:id="rId48"/>
  </p:handoutMasterIdLst>
  <p:sldIdLst>
    <p:sldId id="256"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78" r:id="rId19"/>
    <p:sldId id="268" r:id="rId20"/>
    <p:sldId id="272" r:id="rId21"/>
    <p:sldId id="273" r:id="rId22"/>
    <p:sldId id="274" r:id="rId23"/>
    <p:sldId id="257" r:id="rId24"/>
    <p:sldId id="258" r:id="rId25"/>
    <p:sldId id="259" r:id="rId26"/>
    <p:sldId id="267" r:id="rId27"/>
    <p:sldId id="261" r:id="rId28"/>
    <p:sldId id="262" r:id="rId29"/>
    <p:sldId id="265" r:id="rId30"/>
    <p:sldId id="301" r:id="rId31"/>
    <p:sldId id="304" r:id="rId32"/>
    <p:sldId id="305" r:id="rId33"/>
    <p:sldId id="306" r:id="rId34"/>
    <p:sldId id="314" r:id="rId35"/>
    <p:sldId id="313" r:id="rId36"/>
    <p:sldId id="315" r:id="rId37"/>
    <p:sldId id="316" r:id="rId38"/>
    <p:sldId id="317" r:id="rId39"/>
    <p:sldId id="318" r:id="rId40"/>
    <p:sldId id="322" r:id="rId41"/>
    <p:sldId id="323" r:id="rId42"/>
    <p:sldId id="326" r:id="rId43"/>
    <p:sldId id="327" r:id="rId44"/>
    <p:sldId id="266" r:id="rId45"/>
    <p:sldId id="329" r:id="rId46"/>
  </p:sldIdLst>
  <p:sldSz cx="9144000" cy="6858000" type="screen4x3"/>
  <p:notesSz cx="6858000" cy="9144000"/>
  <p:defaultTextStyle>
    <a:defPPr>
      <a:defRPr lang="es-ES"/>
    </a:defPPr>
    <a:lvl1pPr algn="l" rtl="0" fontAlgn="base">
      <a:spcBef>
        <a:spcPct val="0"/>
      </a:spcBef>
      <a:spcAft>
        <a:spcPct val="0"/>
      </a:spcAft>
      <a:defRPr sz="1400" kern="1200">
        <a:solidFill>
          <a:schemeClr val="tx1"/>
        </a:solidFill>
        <a:latin typeface="Comic Sans MS" pitchFamily="66" charset="0"/>
        <a:ea typeface="+mn-ea"/>
        <a:cs typeface="+mn-cs"/>
      </a:defRPr>
    </a:lvl1pPr>
    <a:lvl2pPr marL="457200" algn="l" rtl="0" fontAlgn="base">
      <a:spcBef>
        <a:spcPct val="0"/>
      </a:spcBef>
      <a:spcAft>
        <a:spcPct val="0"/>
      </a:spcAft>
      <a:defRPr sz="1400" kern="1200">
        <a:solidFill>
          <a:schemeClr val="tx1"/>
        </a:solidFill>
        <a:latin typeface="Comic Sans MS" pitchFamily="66" charset="0"/>
        <a:ea typeface="+mn-ea"/>
        <a:cs typeface="+mn-cs"/>
      </a:defRPr>
    </a:lvl2pPr>
    <a:lvl3pPr marL="914400" algn="l" rtl="0" fontAlgn="base">
      <a:spcBef>
        <a:spcPct val="0"/>
      </a:spcBef>
      <a:spcAft>
        <a:spcPct val="0"/>
      </a:spcAft>
      <a:defRPr sz="1400" kern="1200">
        <a:solidFill>
          <a:schemeClr val="tx1"/>
        </a:solidFill>
        <a:latin typeface="Comic Sans MS" pitchFamily="66" charset="0"/>
        <a:ea typeface="+mn-ea"/>
        <a:cs typeface="+mn-cs"/>
      </a:defRPr>
    </a:lvl3pPr>
    <a:lvl4pPr marL="1371600" algn="l" rtl="0" fontAlgn="base">
      <a:spcBef>
        <a:spcPct val="0"/>
      </a:spcBef>
      <a:spcAft>
        <a:spcPct val="0"/>
      </a:spcAft>
      <a:defRPr sz="1400" kern="1200">
        <a:solidFill>
          <a:schemeClr val="tx1"/>
        </a:solidFill>
        <a:latin typeface="Comic Sans MS" pitchFamily="66" charset="0"/>
        <a:ea typeface="+mn-ea"/>
        <a:cs typeface="+mn-cs"/>
      </a:defRPr>
    </a:lvl4pPr>
    <a:lvl5pPr marL="1828800" algn="l" rtl="0" fontAlgn="base">
      <a:spcBef>
        <a:spcPct val="0"/>
      </a:spcBef>
      <a:spcAft>
        <a:spcPct val="0"/>
      </a:spcAft>
      <a:defRPr sz="1400" kern="1200">
        <a:solidFill>
          <a:schemeClr val="tx1"/>
        </a:solidFill>
        <a:latin typeface="Comic Sans MS" pitchFamily="66" charset="0"/>
        <a:ea typeface="+mn-ea"/>
        <a:cs typeface="+mn-cs"/>
      </a:defRPr>
    </a:lvl5pPr>
    <a:lvl6pPr marL="2286000" algn="l" defTabSz="914400" rtl="0" eaLnBrk="1" latinLnBrk="0" hangingPunct="1">
      <a:defRPr sz="1400" kern="1200">
        <a:solidFill>
          <a:schemeClr val="tx1"/>
        </a:solidFill>
        <a:latin typeface="Comic Sans MS" pitchFamily="66" charset="0"/>
        <a:ea typeface="+mn-ea"/>
        <a:cs typeface="+mn-cs"/>
      </a:defRPr>
    </a:lvl6pPr>
    <a:lvl7pPr marL="2743200" algn="l" defTabSz="914400" rtl="0" eaLnBrk="1" latinLnBrk="0" hangingPunct="1">
      <a:defRPr sz="1400" kern="1200">
        <a:solidFill>
          <a:schemeClr val="tx1"/>
        </a:solidFill>
        <a:latin typeface="Comic Sans MS" pitchFamily="66" charset="0"/>
        <a:ea typeface="+mn-ea"/>
        <a:cs typeface="+mn-cs"/>
      </a:defRPr>
    </a:lvl7pPr>
    <a:lvl8pPr marL="3200400" algn="l" defTabSz="914400" rtl="0" eaLnBrk="1" latinLnBrk="0" hangingPunct="1">
      <a:defRPr sz="1400" kern="1200">
        <a:solidFill>
          <a:schemeClr val="tx1"/>
        </a:solidFill>
        <a:latin typeface="Comic Sans MS" pitchFamily="66" charset="0"/>
        <a:ea typeface="+mn-ea"/>
        <a:cs typeface="+mn-cs"/>
      </a:defRPr>
    </a:lvl8pPr>
    <a:lvl9pPr marL="3657600" algn="l" defTabSz="914400" rtl="0" eaLnBrk="1" latinLnBrk="0" hangingPunct="1">
      <a:defRPr sz="14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66"/>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91" autoAdjust="0"/>
    <p:restoredTop sz="90090" autoAdjust="0"/>
  </p:normalViewPr>
  <p:slideViewPr>
    <p:cSldViewPr>
      <p:cViewPr varScale="1">
        <p:scale>
          <a:sx n="74" d="100"/>
          <a:sy n="74" d="100"/>
        </p:scale>
        <p:origin x="152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0"/>
    </p:cViewPr>
  </p:sorterViewPr>
  <p:notesViewPr>
    <p:cSldViewPr>
      <p:cViewPr varScale="1">
        <p:scale>
          <a:sx n="52" d="100"/>
          <a:sy n="52" d="100"/>
        </p:scale>
        <p:origin x="-289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s-NI"/>
          </a:p>
        </p:txBody>
      </p:sp>
      <p:sp>
        <p:nvSpPr>
          <p:cNvPr id="696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A75DDF50-007C-4E94-97C6-D3403BD997CA}" type="datetimeFigureOut">
              <a:rPr lang="es-NI"/>
              <a:pPr>
                <a:defRPr/>
              </a:pPr>
              <a:t>08/02/2016</a:t>
            </a:fld>
            <a:endParaRPr lang="es-NI"/>
          </a:p>
        </p:txBody>
      </p:sp>
      <p:sp>
        <p:nvSpPr>
          <p:cNvPr id="696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s-NI"/>
          </a:p>
        </p:txBody>
      </p:sp>
      <p:sp>
        <p:nvSpPr>
          <p:cNvPr id="696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C886E50-B7AA-4177-84E9-B7087478F6C3}" type="slidenum">
              <a:rPr lang="es-NI"/>
              <a:pPr>
                <a:defRPr/>
              </a:pPr>
              <a:t>‹Nº›</a:t>
            </a:fld>
            <a:endParaRPr lang="es-NI"/>
          </a:p>
        </p:txBody>
      </p:sp>
    </p:spTree>
    <p:extLst>
      <p:ext uri="{BB962C8B-B14F-4D97-AF65-F5344CB8AC3E}">
        <p14:creationId xmlns:p14="http://schemas.microsoft.com/office/powerpoint/2010/main" val="1311159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a:p>
        </p:txBody>
      </p:sp>
      <p:sp>
        <p:nvSpPr>
          <p:cNvPr id="122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s-ES"/>
          </a:p>
        </p:txBody>
      </p:sp>
      <p:sp>
        <p:nvSpPr>
          <p:cNvPr id="655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007D7CCC-78AB-482E-9116-996A18F2AA4B}" type="slidenum">
              <a:rPr lang="es-ES"/>
              <a:pPr>
                <a:defRPr/>
              </a:pPr>
              <a:t>‹Nº›</a:t>
            </a:fld>
            <a:endParaRPr lang="es-ES"/>
          </a:p>
        </p:txBody>
      </p:sp>
    </p:spTree>
    <p:extLst>
      <p:ext uri="{BB962C8B-B14F-4D97-AF65-F5344CB8AC3E}">
        <p14:creationId xmlns:p14="http://schemas.microsoft.com/office/powerpoint/2010/main" val="32918621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2150360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3862098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114247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3860539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44588" y="685800"/>
            <a:ext cx="4572000" cy="3429000"/>
          </a:xfrm>
          <a:ln/>
        </p:spPr>
      </p:sp>
      <p:sp>
        <p:nvSpPr>
          <p:cNvPr id="78851" name="Rectangle 3"/>
          <p:cNvSpPr>
            <a:spLocks noGrp="1" noChangeArrowheads="1"/>
          </p:cNvSpPr>
          <p:nvPr>
            <p:ph type="body" idx="1"/>
          </p:nvPr>
        </p:nvSpPr>
        <p:spPr>
          <a:xfrm>
            <a:off x="914400" y="4343400"/>
            <a:ext cx="5029200" cy="4114800"/>
          </a:xfrm>
          <a:noFill/>
          <a:ln/>
        </p:spPr>
        <p:txBody>
          <a:bodyPr/>
          <a:lstStyle/>
          <a:p>
            <a:r>
              <a:rPr lang="es-ES" smtClean="0"/>
              <a:t>Al mirar el proceso de autoevaluación como un instrumento de gestión, resulta claro que éste debe estar orientado a identificar las necesidades de la unidad o carrera, entendiendo </a:t>
            </a:r>
            <a:r>
              <a:rPr lang="es-ES" i="1" smtClean="0"/>
              <a:t>necesidades </a:t>
            </a:r>
            <a:r>
              <a:rPr lang="es-ES" smtClean="0"/>
              <a:t>como la distancia entre la situación real y la situación ideal que queremos alcanzar.  Sólo si definimos las necesidades en esta forma, podremos identificar la forma de superarlas.  En  caso contrario, corremos el riesgo de plantear soluciones que no apuntan al problema real, sino s</a:t>
            </a:r>
            <a:r>
              <a:rPr lang="es-MX" smtClean="0"/>
              <a:t>ó</a:t>
            </a:r>
            <a:r>
              <a:rPr lang="es-ES" smtClean="0"/>
              <a:t>lo a una forma aparente del mismo.</a:t>
            </a:r>
          </a:p>
          <a:p>
            <a:r>
              <a:rPr lang="es-ES" smtClean="0"/>
              <a:t>Entonces, es indispensable tener claridad acerca de los siguientes puntos:</a:t>
            </a:r>
          </a:p>
          <a:p>
            <a:pPr>
              <a:buFontTx/>
              <a:buChar char="•"/>
            </a:pPr>
            <a:r>
              <a:rPr lang="es-ES" smtClean="0"/>
              <a:t>   Hacia dónde se dirige la institución (unidad, carrera, programa), es decir, cuál es la situación ideal o deseada.</a:t>
            </a:r>
          </a:p>
          <a:p>
            <a:pPr>
              <a:buFontTx/>
              <a:buChar char="•"/>
            </a:pPr>
            <a:r>
              <a:rPr lang="es-ES" smtClean="0"/>
              <a:t>  Cuál es la situación en que la unidad se encuentra en la actualidad?</a:t>
            </a:r>
          </a:p>
          <a:p>
            <a:r>
              <a:rPr lang="es-ES" smtClean="0"/>
              <a:t>Al hacer esto, es posible dimensionar la distancia entre estos dos puntos, lo que arrojará un perfil de discrepancias en las distintas áreas de evaluación, lo que permite plantearse la tercera pregunta:</a:t>
            </a:r>
          </a:p>
          <a:p>
            <a:pPr>
              <a:buFontTx/>
              <a:buChar char="•"/>
            </a:pPr>
            <a:r>
              <a:rPr lang="es-ES" smtClean="0"/>
              <a:t>  Cómo se acorta esa distancia - es decir, qué acciones es preciso desarrollar para aproximar la unidad a la situación deseada.</a:t>
            </a:r>
          </a:p>
          <a:p>
            <a:r>
              <a:rPr lang="es-ES" smtClean="0"/>
              <a:t>Este ejercicio es esencial, porque a menudo lo que hacemos es saltar de la constatación de que algo no funciona como querríamos, a la propuesta de una solución - que puede tener poco o nada que ver con el problema real.</a:t>
            </a:r>
          </a:p>
        </p:txBody>
      </p:sp>
    </p:spTree>
    <p:extLst>
      <p:ext uri="{BB962C8B-B14F-4D97-AF65-F5344CB8AC3E}">
        <p14:creationId xmlns:p14="http://schemas.microsoft.com/office/powerpoint/2010/main" val="4238260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44588" y="685800"/>
            <a:ext cx="4572000" cy="3429000"/>
          </a:xfrm>
          <a:ln/>
        </p:spPr>
      </p:sp>
      <p:sp>
        <p:nvSpPr>
          <p:cNvPr id="81923" name="Rectangle 3"/>
          <p:cNvSpPr>
            <a:spLocks noGrp="1" noChangeArrowheads="1"/>
          </p:cNvSpPr>
          <p:nvPr>
            <p:ph type="body" idx="1"/>
          </p:nvPr>
        </p:nvSpPr>
        <p:spPr>
          <a:xfrm>
            <a:off x="914400" y="4343400"/>
            <a:ext cx="5029200" cy="4114800"/>
          </a:xfrm>
          <a:noFill/>
          <a:ln/>
        </p:spPr>
        <p:txBody>
          <a:bodyPr/>
          <a:lstStyle/>
          <a:p>
            <a:r>
              <a:rPr lang="es-ES" smtClean="0"/>
              <a:t>Si  sabemos dónde estamos, y sabemos a dónde queremos llegar, sólo queda identificar el camino a seguir.</a:t>
            </a:r>
          </a:p>
          <a:p>
            <a:endParaRPr lang="es-ES" smtClean="0"/>
          </a:p>
          <a:p>
            <a:r>
              <a:rPr lang="es-ES" smtClean="0"/>
              <a:t>Sin embargo, suele haber muchas maneras de ir de un lugar a otro, y es preciso analizar las ventajas y desventajas de una u otra forma de transporte: </a:t>
            </a:r>
            <a:r>
              <a:rPr lang="es-MX" smtClean="0"/>
              <a:t>o</a:t>
            </a:r>
            <a:r>
              <a:rPr lang="es-ES" smtClean="0"/>
              <a:t>portunidad, costo, tiempo, seguridad, preferencias personales, entre otros, son factores que permiten escoger entre distintos medios.</a:t>
            </a:r>
          </a:p>
          <a:p>
            <a:endParaRPr lang="es-ES" smtClean="0"/>
          </a:p>
          <a:p>
            <a:r>
              <a:rPr lang="es-ES" smtClean="0"/>
              <a:t>En este caso, la situación es similar y es preciso conocer y estudiar diversos escenarios antes de adoptar decisiones.  Los escenarios deben considerar también la opción de no hacer nada, considerando el costo, las ventajas y desventajas asociados a ello, porque es probable que sea necesario postergar la acción respecto de al menos algunos de los problemas identificados - y es conveniente tener antecedentes para saber en qué casos esto es posible y en cuáles no lo es.</a:t>
            </a:r>
          </a:p>
        </p:txBody>
      </p:sp>
    </p:spTree>
    <p:extLst>
      <p:ext uri="{BB962C8B-B14F-4D97-AF65-F5344CB8AC3E}">
        <p14:creationId xmlns:p14="http://schemas.microsoft.com/office/powerpoint/2010/main" val="3452124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74750" y="700088"/>
            <a:ext cx="4572000" cy="3429000"/>
          </a:xfrm>
          <a:ln/>
        </p:spPr>
      </p:sp>
      <p:sp>
        <p:nvSpPr>
          <p:cNvPr id="82947" name="Rectangle 3"/>
          <p:cNvSpPr>
            <a:spLocks noGrp="1" noChangeArrowheads="1"/>
          </p:cNvSpPr>
          <p:nvPr>
            <p:ph type="body" idx="1"/>
          </p:nvPr>
        </p:nvSpPr>
        <p:spPr>
          <a:xfrm>
            <a:off x="914400" y="4354513"/>
            <a:ext cx="5029200" cy="4116387"/>
          </a:xfrm>
          <a:noFill/>
          <a:ln/>
        </p:spPr>
        <p:txBody>
          <a:bodyPr/>
          <a:lstStyle/>
          <a:p>
            <a:r>
              <a:rPr lang="es-ES_tradnl" smtClean="0"/>
              <a:t>Instrumentos para abordar el tema:</a:t>
            </a:r>
          </a:p>
          <a:p>
            <a:pPr>
              <a:buFontTx/>
              <a:buChar char="•"/>
            </a:pPr>
            <a:r>
              <a:rPr lang="es-ES_tradnl" smtClean="0"/>
              <a:t> Situación deseada.  El análisis, en este caso, exige claridad acerca de los propósitos y fines de la unidad o la carrera.  En muchos casos, esto significa tener una discusión abierta y decidida acerca de la forma en que se definirá la </a:t>
            </a:r>
            <a:r>
              <a:rPr lang="es-ES_tradnl" i="1" smtClean="0"/>
              <a:t>calidad </a:t>
            </a:r>
            <a:r>
              <a:rPr lang="es-ES_tradnl" smtClean="0"/>
              <a:t>en el contexto de la evaluación:  hay muchas formas de definir calidad, todas legítimas (que es lo que hace del tema uno especialmente complejo).  Lo importante es </a:t>
            </a:r>
            <a:r>
              <a:rPr lang="es-ES_tradnl" b="1" smtClean="0"/>
              <a:t>ponerse de acuerdo</a:t>
            </a:r>
            <a:r>
              <a:rPr lang="es-ES_tradnl" smtClean="0"/>
              <a:t> en qué es lo que se va a entender como calidad en las distintas instancias institucionales.  La falta de explicitación  del significado asociado al concepto de calidad puede conducir a esfuerzos bien intencionados, pero contradictorios.</a:t>
            </a:r>
          </a:p>
          <a:p>
            <a:pPr>
              <a:buFontTx/>
              <a:buChar char="•"/>
            </a:pPr>
            <a:r>
              <a:rPr lang="es-ES_tradnl" smtClean="0"/>
              <a:t> Para conocer la situación actual, hay tres mecanismos fundamentales:  </a:t>
            </a:r>
          </a:p>
          <a:p>
            <a:pPr lvl="1">
              <a:buFontTx/>
              <a:buChar char="•"/>
            </a:pPr>
            <a:r>
              <a:rPr lang="es-ES_tradnl" smtClean="0"/>
              <a:t>análisis institucional, o instancia de recolección, procesamiento y análisis de la información necesaria para la toma de decisiones</a:t>
            </a:r>
          </a:p>
          <a:p>
            <a:pPr lvl="1">
              <a:buFontTx/>
              <a:buChar char="•"/>
            </a:pPr>
            <a:r>
              <a:rPr lang="es-ES_tradnl" smtClean="0"/>
              <a:t>autoevaluación, que permite identificar fortalezas y debilidades</a:t>
            </a:r>
          </a:p>
          <a:p>
            <a:pPr lvl="1">
              <a:buFontTx/>
              <a:buChar char="•"/>
            </a:pPr>
            <a:r>
              <a:rPr lang="es-ES_tradnl" smtClean="0"/>
              <a:t>evaluación externa, que permite validar los resultados de la autoevaluación</a:t>
            </a:r>
          </a:p>
          <a:p>
            <a:pPr>
              <a:buFontTx/>
              <a:buChar char="•"/>
            </a:pPr>
            <a:r>
              <a:rPr lang="es-ES_tradnl" smtClean="0"/>
              <a:t> Por último, para escoger la mejor alternativa de acción, es posible usar el análisis institucional nuevamente, y trabajar de manera organizada en función del cambio,no sólo planificando las acciones necesarias, sino también evaluando su eficacia y haciendo un seguimiento de los resultados.</a:t>
            </a:r>
          </a:p>
        </p:txBody>
      </p:sp>
    </p:spTree>
    <p:extLst>
      <p:ext uri="{BB962C8B-B14F-4D97-AF65-F5344CB8AC3E}">
        <p14:creationId xmlns:p14="http://schemas.microsoft.com/office/powerpoint/2010/main" val="4247501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74750" y="700088"/>
            <a:ext cx="4572000" cy="3429000"/>
          </a:xfrm>
          <a:ln/>
        </p:spPr>
      </p:sp>
      <p:sp>
        <p:nvSpPr>
          <p:cNvPr id="83971" name="Rectangle 3"/>
          <p:cNvSpPr>
            <a:spLocks noGrp="1" noChangeArrowheads="1"/>
          </p:cNvSpPr>
          <p:nvPr>
            <p:ph type="body" idx="1"/>
          </p:nvPr>
        </p:nvSpPr>
        <p:spPr>
          <a:xfrm>
            <a:off x="914400" y="4343400"/>
            <a:ext cx="5029200" cy="4114800"/>
          </a:xfrm>
          <a:noFill/>
          <a:ln/>
        </p:spPr>
        <p:txBody>
          <a:bodyPr/>
          <a:lstStyle/>
          <a:p>
            <a:r>
              <a:rPr lang="es-ES_tradnl" smtClean="0"/>
              <a:t>La autoevaluación es, evidentemente, un proceso de evaluación, que se caracteriza por el hecho de que quienes lo llevan a cabo, se hacen responsables de él y por tanto, aprenden de él, son los propios actores involucrados en la unidad o carrera de que se trate.  Un proceso de evaluación interno de una institución no es necesariamente autoevaluación (por ejemplo, una evaluación de la Escuela de Ingeniería conducida desde la Rectoría es externa para la unidad evaluada, y por tanto, no constituye una autoevaluación.</a:t>
            </a:r>
          </a:p>
          <a:p>
            <a:r>
              <a:rPr lang="es-ES_tradnl" smtClean="0"/>
              <a:t>Los puntos señalados en la transparencia son  importantes:</a:t>
            </a:r>
          </a:p>
          <a:p>
            <a:pPr>
              <a:buFontTx/>
              <a:buChar char="•"/>
            </a:pPr>
            <a:r>
              <a:rPr lang="es-ES_tradnl" smtClean="0"/>
              <a:t> se basa en información válida y confiable</a:t>
            </a:r>
          </a:p>
          <a:p>
            <a:pPr>
              <a:buFontTx/>
              <a:buChar char="•"/>
            </a:pPr>
            <a:r>
              <a:rPr lang="es-ES_tradnl" smtClean="0"/>
              <a:t> se compara con un estado deseable (propósitos declarados, criterios)</a:t>
            </a:r>
          </a:p>
          <a:p>
            <a:pPr>
              <a:buFontTx/>
              <a:buChar char="•"/>
            </a:pPr>
            <a:r>
              <a:rPr lang="es-ES_tradnl" smtClean="0"/>
              <a:t> tiene por finalidad mejorar la toma de decisiones (no es un fin en sí misma)</a:t>
            </a:r>
          </a:p>
        </p:txBody>
      </p:sp>
    </p:spTree>
    <p:extLst>
      <p:ext uri="{BB962C8B-B14F-4D97-AF65-F5344CB8AC3E}">
        <p14:creationId xmlns:p14="http://schemas.microsoft.com/office/powerpoint/2010/main" val="23599810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44588" y="685800"/>
            <a:ext cx="4572000" cy="3429000"/>
          </a:xfrm>
          <a:ln/>
        </p:spPr>
      </p:sp>
      <p:sp>
        <p:nvSpPr>
          <p:cNvPr id="84995" name="Rectangle 3"/>
          <p:cNvSpPr>
            <a:spLocks noGrp="1" noChangeArrowheads="1"/>
          </p:cNvSpPr>
          <p:nvPr>
            <p:ph type="body" idx="1"/>
          </p:nvPr>
        </p:nvSpPr>
        <p:spPr>
          <a:xfrm>
            <a:off x="914400" y="4343400"/>
            <a:ext cx="5029200" cy="4114800"/>
          </a:xfrm>
          <a:noFill/>
          <a:ln/>
        </p:spPr>
        <p:txBody>
          <a:bodyPr/>
          <a:lstStyle/>
          <a:p>
            <a:r>
              <a:rPr lang="es-ES_tradnl" smtClean="0"/>
              <a:t>Conviene recorrer cada uno de estos puntos, mostrando ejemplos y contraejemplos (qué suscede, por ejemplo, cuando  un proceso de autoevaluación no es participativo, el riesgo de autorreferencia cuando no hay validación externa, o la frustración asociada a procesos que no apuntan a mejorar la calidad).</a:t>
            </a:r>
          </a:p>
        </p:txBody>
      </p:sp>
    </p:spTree>
    <p:extLst>
      <p:ext uri="{BB962C8B-B14F-4D97-AF65-F5344CB8AC3E}">
        <p14:creationId xmlns:p14="http://schemas.microsoft.com/office/powerpoint/2010/main" val="678613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xfrm>
            <a:off x="1144588" y="685800"/>
            <a:ext cx="4572000" cy="3429000"/>
          </a:xfrm>
          <a:ln/>
        </p:spPr>
      </p:sp>
      <p:sp>
        <p:nvSpPr>
          <p:cNvPr id="86019" name="Rectangle 3"/>
          <p:cNvSpPr>
            <a:spLocks noGrp="1" noChangeArrowheads="1"/>
          </p:cNvSpPr>
          <p:nvPr>
            <p:ph type="body" idx="1"/>
          </p:nvPr>
        </p:nvSpPr>
        <p:spPr>
          <a:xfrm>
            <a:off x="914400" y="4343400"/>
            <a:ext cx="5029200" cy="4114800"/>
          </a:xfrm>
          <a:noFill/>
          <a:ln/>
        </p:spPr>
        <p:txBody>
          <a:bodyPr/>
          <a:lstStyle/>
          <a:p>
            <a:r>
              <a:rPr lang="es-ES_tradnl" smtClean="0"/>
              <a:t>La autoevaluación es un proceso complejo, y por consiguiente, para que opere de manera adecuada debe seguir ciertas reglas, que hay que entender con flexibilidad y creatividad.</a:t>
            </a:r>
          </a:p>
        </p:txBody>
      </p:sp>
    </p:spTree>
    <p:extLst>
      <p:ext uri="{BB962C8B-B14F-4D97-AF65-F5344CB8AC3E}">
        <p14:creationId xmlns:p14="http://schemas.microsoft.com/office/powerpoint/2010/main" val="21673243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44588" y="685800"/>
            <a:ext cx="4572000" cy="3429000"/>
          </a:xfrm>
          <a:ln/>
        </p:spPr>
      </p:sp>
      <p:sp>
        <p:nvSpPr>
          <p:cNvPr id="87043" name="Rectangle 3"/>
          <p:cNvSpPr>
            <a:spLocks noGrp="1" noChangeArrowheads="1"/>
          </p:cNvSpPr>
          <p:nvPr>
            <p:ph type="body" idx="1"/>
          </p:nvPr>
        </p:nvSpPr>
        <p:spPr>
          <a:xfrm>
            <a:off x="914400" y="4343400"/>
            <a:ext cx="5029200" cy="4114800"/>
          </a:xfrm>
          <a:noFill/>
          <a:ln/>
        </p:spPr>
        <p:txBody>
          <a:bodyPr/>
          <a:lstStyle/>
          <a:p>
            <a:r>
              <a:rPr lang="es-ES_tradnl" smtClean="0"/>
              <a:t>Para seguir los puntos de la transparencia:</a:t>
            </a:r>
          </a:p>
          <a:p>
            <a:pPr>
              <a:buFontTx/>
              <a:buChar char="•"/>
            </a:pPr>
            <a:r>
              <a:rPr lang="es-ES_tradnl" smtClean="0"/>
              <a:t> No es una tarea para que la desarrolle la Dirección de Planificación u otro organismo del  nivel central.  Su impacto se da al nivel de los grupos de trabajo de la unidad, que es donde habitualmente deben producirse los cambios.</a:t>
            </a:r>
          </a:p>
          <a:p>
            <a:pPr>
              <a:buFontTx/>
              <a:buChar char="•"/>
            </a:pPr>
            <a:r>
              <a:rPr lang="es-ES_tradnl" smtClean="0"/>
              <a:t> Incorporarse a la autoevaluación es voluntario para la carrera, pero debe ser conversado con los miembros de la unidad, porque una vez que se inició el proceso, es importante que todos participen, al menos en reuniones de discusión o en la entrega de información.  El tipo y nivel de involucramiento depende de los intereses y disponibilidad de cada uno.</a:t>
            </a:r>
          </a:p>
          <a:p>
            <a:pPr>
              <a:buFontTx/>
              <a:buChar char="•"/>
            </a:pPr>
            <a:r>
              <a:rPr lang="es-ES_tradnl" smtClean="0"/>
              <a:t> Una evaluación conducida desde las autoridades puede resultar poco confiable, en la medida en que se tiende a orientar los resultados en función de las expectativas de las autoridades.</a:t>
            </a:r>
          </a:p>
          <a:p>
            <a:pPr>
              <a:buFontTx/>
              <a:buChar char="•"/>
            </a:pPr>
            <a:r>
              <a:rPr lang="es-ES_tradnl" smtClean="0"/>
              <a:t> No es una ocasión para ‘mirarse el ombligo’ sino más bien para mirar la unidad en el marco de un contexto más amplio, dado por la disciplina o profesión, la institución y el medio en el que se desempeña.</a:t>
            </a:r>
          </a:p>
        </p:txBody>
      </p:sp>
    </p:spTree>
    <p:extLst>
      <p:ext uri="{BB962C8B-B14F-4D97-AF65-F5344CB8AC3E}">
        <p14:creationId xmlns:p14="http://schemas.microsoft.com/office/powerpoint/2010/main" val="4275231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xfrm>
            <a:off x="914400" y="4343400"/>
            <a:ext cx="5122863" cy="4114800"/>
          </a:xfrm>
          <a:noFill/>
          <a:ln/>
        </p:spPr>
        <p:txBody>
          <a:bodyPr/>
          <a:lstStyle/>
          <a:p>
            <a:r>
              <a:rPr lang="es-ES_tradnl" smtClean="0"/>
              <a:t>El presente taller tiene por objeto introducir el tema de la evaluación en un contexto del aseguramiento de la calidad en la educación superior.</a:t>
            </a:r>
          </a:p>
          <a:p>
            <a:r>
              <a:rPr lang="es-ES_tradnl" smtClean="0"/>
              <a:t>Se trata de mirar la autoevaluación en el contexto de una preocupación más general por la calidad:  a qué se debe que de pronto la calidad se haya convertido en un tema central en todas las discusiones sobre educación superior?  Cómo se define y se interpreta la calidad?  A qué se refiere el aseguramiento de la calidad?  Qué hace la Comisión Nacional de Acreditación de Pregrado?</a:t>
            </a:r>
          </a:p>
          <a:p>
            <a:endParaRPr lang="es-ES_tradnl" smtClean="0"/>
          </a:p>
        </p:txBody>
      </p:sp>
    </p:spTree>
    <p:extLst>
      <p:ext uri="{BB962C8B-B14F-4D97-AF65-F5344CB8AC3E}">
        <p14:creationId xmlns:p14="http://schemas.microsoft.com/office/powerpoint/2010/main" val="11938566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144588" y="685800"/>
            <a:ext cx="4572000" cy="3429000"/>
          </a:xfrm>
          <a:ln/>
        </p:spPr>
      </p:sp>
      <p:sp>
        <p:nvSpPr>
          <p:cNvPr id="88067" name="Rectangle 3"/>
          <p:cNvSpPr>
            <a:spLocks noGrp="1" noChangeArrowheads="1"/>
          </p:cNvSpPr>
          <p:nvPr>
            <p:ph type="body" idx="1"/>
          </p:nvPr>
        </p:nvSpPr>
        <p:spPr>
          <a:xfrm>
            <a:off x="914400" y="4343400"/>
            <a:ext cx="5029200" cy="4114800"/>
          </a:xfrm>
          <a:noFill/>
          <a:ln/>
        </p:spPr>
        <p:txBody>
          <a:bodyPr/>
          <a:lstStyle/>
          <a:p>
            <a:r>
              <a:rPr lang="es-ES_tradnl" smtClean="0"/>
              <a:t>Continuación:</a:t>
            </a:r>
          </a:p>
          <a:p>
            <a:endParaRPr lang="es-ES_tradnl" smtClean="0"/>
          </a:p>
          <a:p>
            <a:pPr>
              <a:buFontTx/>
              <a:buChar char="•"/>
            </a:pPr>
            <a:r>
              <a:rPr lang="es-ES_tradnl" smtClean="0"/>
              <a:t> No puede consistir en afirmaciones no sustentadas en información válida y confiable, que a menudo es preciso recolectar directamente para poder hacer la autoevaluación.  (Uno de los resultados del desarrollo de procesos de autoevaluación debería ser la identificación de aquella información necesaria, y el establecimiento de mecanismos institucionales de recolección, procesamiento y análisis).</a:t>
            </a:r>
          </a:p>
          <a:p>
            <a:pPr>
              <a:buFontTx/>
              <a:buChar char="•"/>
            </a:pPr>
            <a:r>
              <a:rPr lang="es-ES_tradnl" smtClean="0"/>
              <a:t> No se trata de un ejercicio académico de diagnóstico.</a:t>
            </a:r>
          </a:p>
          <a:p>
            <a:pPr>
              <a:buFontTx/>
              <a:buChar char="•"/>
            </a:pPr>
            <a:r>
              <a:rPr lang="es-ES_tradnl" smtClean="0"/>
              <a:t> Se valida con la participación de pares evaluadores externos, que se seleccionan rigurosamente y cuyos nombres son propuestos a la unidad con anterioridad a su designación definitiva.</a:t>
            </a:r>
          </a:p>
          <a:p>
            <a:pPr>
              <a:buFontTx/>
              <a:buChar char="•"/>
            </a:pPr>
            <a:r>
              <a:rPr lang="es-ES_tradnl" smtClean="0"/>
              <a:t> Como parte de su rol en la estructura de gestión, es importante que entregue antecedentes para determinar el orden de prioridades y las acciones que se llevarán a cabo.</a:t>
            </a:r>
          </a:p>
          <a:p>
            <a:pPr>
              <a:buFontTx/>
              <a:buChar char="•"/>
            </a:pPr>
            <a:r>
              <a:rPr lang="es-ES_tradnl" smtClean="0"/>
              <a:t> El seguimiento es lo que permite enfrentar en buena forma el ciclo siguiente.</a:t>
            </a:r>
          </a:p>
        </p:txBody>
      </p:sp>
    </p:spTree>
    <p:extLst>
      <p:ext uri="{BB962C8B-B14F-4D97-AF65-F5344CB8AC3E}">
        <p14:creationId xmlns:p14="http://schemas.microsoft.com/office/powerpoint/2010/main" val="1715049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xfrm>
            <a:off x="1144588" y="685800"/>
            <a:ext cx="4572000" cy="3429000"/>
          </a:xfrm>
          <a:ln/>
        </p:spPr>
      </p:sp>
      <p:sp>
        <p:nvSpPr>
          <p:cNvPr id="89091" name="Rectangle 3"/>
          <p:cNvSpPr>
            <a:spLocks noGrp="1" noChangeArrowheads="1"/>
          </p:cNvSpPr>
          <p:nvPr>
            <p:ph type="body" idx="1"/>
          </p:nvPr>
        </p:nvSpPr>
        <p:spPr>
          <a:xfrm>
            <a:off x="914400" y="4343400"/>
            <a:ext cx="5029200" cy="4114800"/>
          </a:xfrm>
          <a:noFill/>
          <a:ln/>
        </p:spPr>
        <p:txBody>
          <a:bodyPr/>
          <a:lstStyle/>
          <a:p>
            <a:r>
              <a:rPr lang="es-ES_tradnl" smtClean="0"/>
              <a:t>El análisis de los requisitos es importante:  No todas las unidades ni todas las carreras en todas las instituciones están en condiciones de desarrollar procesos de autoevaluación.  </a:t>
            </a:r>
          </a:p>
          <a:p>
            <a:r>
              <a:rPr lang="es-ES_tradnl" smtClean="0"/>
              <a:t>Si no es posible verificar que estos requisitos están presentes a un nivel adecuado, es preferible postergar el inicio del proceso hasta que se haya avanzado en su logro.</a:t>
            </a:r>
          </a:p>
          <a:p>
            <a:r>
              <a:rPr lang="es-ES_tradnl" smtClean="0"/>
              <a:t>Para ello, es posible mejorar la información sobre la acreditación y la autoevaluación, solicitar a otras autoridades institucionales, académicos o docentes que hayan pasado por procesos similares, que cuenten su experiencia a sus pares, u otras estrategias similares.</a:t>
            </a:r>
          </a:p>
        </p:txBody>
      </p:sp>
    </p:spTree>
    <p:extLst>
      <p:ext uri="{BB962C8B-B14F-4D97-AF65-F5344CB8AC3E}">
        <p14:creationId xmlns:p14="http://schemas.microsoft.com/office/powerpoint/2010/main" val="37822308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1144588" y="685800"/>
            <a:ext cx="4572000" cy="3429000"/>
          </a:xfrm>
          <a:ln/>
        </p:spPr>
      </p:sp>
      <p:sp>
        <p:nvSpPr>
          <p:cNvPr id="90115" name="Rectangle 3"/>
          <p:cNvSpPr>
            <a:spLocks noGrp="1" noChangeArrowheads="1"/>
          </p:cNvSpPr>
          <p:nvPr>
            <p:ph type="body" idx="1"/>
          </p:nvPr>
        </p:nvSpPr>
        <p:spPr>
          <a:xfrm>
            <a:off x="914400" y="4343400"/>
            <a:ext cx="5029200" cy="4114800"/>
          </a:xfrm>
          <a:noFill/>
          <a:ln/>
        </p:spPr>
        <p:txBody>
          <a:bodyPr/>
          <a:lstStyle/>
          <a:p>
            <a:r>
              <a:rPr lang="es-ES_tradnl" smtClean="0"/>
              <a:t>El informe se construye por etapas.  </a:t>
            </a:r>
          </a:p>
          <a:p>
            <a:r>
              <a:rPr lang="es-ES_tradnl" smtClean="0"/>
              <a:t>Hay diversas formas de hacerlo:  es posible distribuir una primera versión del informe e invitar a una reunión a discutirlo y analizarlo;  se pueden pedir opiniones por escrito, dentro de un plazo determinado;  pueden publicarse algunos de los principales resultados en  lugares de alta circulación, con el fin de asegurarse de que todos los conozcan.  Lo importante es que todos tengan la oportunidad de opinar y participar, y que se dé la seguridad de que las opiniones serán tomadas en cuenta.</a:t>
            </a:r>
          </a:p>
          <a:p>
            <a:r>
              <a:rPr lang="es-ES_tradnl" smtClean="0"/>
              <a:t>El proceso de autoevaluación suele ser más rico de lo que es posible recoger en un informe.  Sin embargo, es importante plasmar en él las conclusiones que mejor reflejan el punto de vista de la comunidad propia de la unidad o escuela que se autoevalúa.  Llegar a compartir un diagnóstico es un paso esencial para mejorar.</a:t>
            </a:r>
          </a:p>
          <a:p>
            <a:r>
              <a:rPr lang="es-ES_tradnl" smtClean="0"/>
              <a:t> No basta con  compartir la identificación de fortalezas y debilidades.  Es preciso también llegar a un perfil compartido de prioridades:  identificar aquellas áreas donde es prioritario actuar, implica ponerse de acuerdo sobre las que pueden relegarse a un segundo plano.</a:t>
            </a:r>
          </a:p>
          <a:p>
            <a:r>
              <a:rPr lang="es-ES_tradnl" smtClean="0"/>
              <a:t>Es el momento de decidir sobre acciones de mejoramiento inmediatas, y comenzar la planificación de aquellas de más largo plazo. </a:t>
            </a:r>
          </a:p>
        </p:txBody>
      </p:sp>
    </p:spTree>
    <p:extLst>
      <p:ext uri="{BB962C8B-B14F-4D97-AF65-F5344CB8AC3E}">
        <p14:creationId xmlns:p14="http://schemas.microsoft.com/office/powerpoint/2010/main" val="2645462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1144588" y="685800"/>
            <a:ext cx="4572000" cy="3429000"/>
          </a:xfrm>
          <a:ln/>
        </p:spPr>
      </p:sp>
      <p:sp>
        <p:nvSpPr>
          <p:cNvPr id="91139" name="Rectangle 3"/>
          <p:cNvSpPr>
            <a:spLocks noGrp="1" noChangeArrowheads="1"/>
          </p:cNvSpPr>
          <p:nvPr>
            <p:ph type="body" idx="1"/>
          </p:nvPr>
        </p:nvSpPr>
        <p:spPr>
          <a:xfrm>
            <a:off x="914400" y="4343400"/>
            <a:ext cx="5029200" cy="4114800"/>
          </a:xfrm>
          <a:noFill/>
          <a:ln/>
        </p:spPr>
        <p:txBody>
          <a:bodyPr/>
          <a:lstStyle/>
          <a:p>
            <a:r>
              <a:rPr lang="es-ES_tradnl" smtClean="0"/>
              <a:t>Como se señaló antes, es esencial ponerse de acuerdo acerca de las áreas en las que se concentrará la acción.</a:t>
            </a:r>
          </a:p>
          <a:p>
            <a:r>
              <a:rPr lang="es-ES_tradnl" smtClean="0"/>
              <a:t>Algunas de los problemas identificados pueden resolverse con acciones relativamente sencillas, de aplicación inmediata, que no implican recursos adicionales:  su resolución ayuda a demostrar fehacientemente que el proceso es útil y permite mejorar la calidad del trabajo que se realiza.</a:t>
            </a:r>
          </a:p>
          <a:p>
            <a:r>
              <a:rPr lang="es-ES_tradnl" smtClean="0"/>
              <a:t>Otros requieren de planificación, ya sea porque su solución debe organizarse a través de un conjunto de actividades o porque hacen necesario readecuar los recursos disponibles.  En todo caso, es necesario identificar acciones de mejoramiento, con el fin de evaluar su factibilidad.</a:t>
            </a:r>
          </a:p>
          <a:p>
            <a:r>
              <a:rPr lang="es-ES_tradnl" smtClean="0"/>
              <a:t>El seguimiento cuidadoso de las acciones que se decida llevar a cabo permitirá avanzar en el logro de los objetivos previstos, y será un aporte importante al momento de prepararse para un nuevo ciclo de autoevaluación.</a:t>
            </a:r>
          </a:p>
        </p:txBody>
      </p:sp>
    </p:spTree>
    <p:extLst>
      <p:ext uri="{BB962C8B-B14F-4D97-AF65-F5344CB8AC3E}">
        <p14:creationId xmlns:p14="http://schemas.microsoft.com/office/powerpoint/2010/main" val="1181564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xfrm>
            <a:off x="1144588" y="685800"/>
            <a:ext cx="4572000" cy="3429000"/>
          </a:xfrm>
          <a:ln/>
        </p:spPr>
      </p:sp>
      <p:sp>
        <p:nvSpPr>
          <p:cNvPr id="92163" name="Rectangle 3"/>
          <p:cNvSpPr>
            <a:spLocks noGrp="1" noChangeArrowheads="1"/>
          </p:cNvSpPr>
          <p:nvPr>
            <p:ph type="body" idx="1"/>
          </p:nvPr>
        </p:nvSpPr>
        <p:spPr>
          <a:xfrm>
            <a:off x="914400" y="4343400"/>
            <a:ext cx="5029200" cy="4114800"/>
          </a:xfrm>
          <a:noFill/>
          <a:ln/>
        </p:spPr>
        <p:txBody>
          <a:bodyPr/>
          <a:lstStyle/>
          <a:p>
            <a:r>
              <a:rPr lang="es-ES_tradnl" smtClean="0"/>
              <a:t>Uno de los principales logros del proceso es precisamente permitir que los integrantes de una unidad a cargo de una carrera aprendan sobre sí mismos y su quehacer.</a:t>
            </a:r>
          </a:p>
          <a:p>
            <a:r>
              <a:rPr lang="es-ES_tradnl" smtClean="0"/>
              <a:t>Esto, que suena obvio, ha sido destacado por la mayoría de los participantes en procesos de autoevaluación:  se hace posible conocer áreas de trabajo en las que habitualmente no se está involucrado, se comprenden mejor las relaciones entre las distintas tareas y en general, se mejoran los procesos de toma de decisiones.</a:t>
            </a:r>
          </a:p>
          <a:p>
            <a:endParaRPr lang="es-ES_tradnl" smtClean="0"/>
          </a:p>
        </p:txBody>
      </p:sp>
    </p:spTree>
    <p:extLst>
      <p:ext uri="{BB962C8B-B14F-4D97-AF65-F5344CB8AC3E}">
        <p14:creationId xmlns:p14="http://schemas.microsoft.com/office/powerpoint/2010/main" val="30959060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xfrm>
            <a:off x="1144588" y="685800"/>
            <a:ext cx="4572000" cy="3429000"/>
          </a:xfrm>
          <a:ln/>
        </p:spPr>
      </p:sp>
      <p:sp>
        <p:nvSpPr>
          <p:cNvPr id="93187" name="Rectangle 3"/>
          <p:cNvSpPr>
            <a:spLocks noGrp="1" noChangeArrowheads="1"/>
          </p:cNvSpPr>
          <p:nvPr>
            <p:ph type="body" idx="1"/>
          </p:nvPr>
        </p:nvSpPr>
        <p:spPr>
          <a:xfrm>
            <a:off x="914400" y="4343400"/>
            <a:ext cx="5029200" cy="4114800"/>
          </a:xfrm>
          <a:noFill/>
          <a:ln/>
        </p:spPr>
        <p:txBody>
          <a:bodyPr/>
          <a:lstStyle/>
          <a:p>
            <a:r>
              <a:rPr lang="es-ES_tradnl" smtClean="0"/>
              <a:t>En este punto puede ser útil generar una conversación con los asistentes, consultando acerca de cuáles son sus expectativas respecto de la autoevaluación., o pedir que planteen sus opiniones con relación a los puntos señalados.</a:t>
            </a:r>
          </a:p>
        </p:txBody>
      </p:sp>
    </p:spTree>
    <p:extLst>
      <p:ext uri="{BB962C8B-B14F-4D97-AF65-F5344CB8AC3E}">
        <p14:creationId xmlns:p14="http://schemas.microsoft.com/office/powerpoint/2010/main" val="41072175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xfrm>
            <a:off x="1144588" y="685800"/>
            <a:ext cx="4572000" cy="3429000"/>
          </a:xfrm>
          <a:ln/>
        </p:spPr>
      </p:sp>
      <p:sp>
        <p:nvSpPr>
          <p:cNvPr id="94211" name="Rectangle 3"/>
          <p:cNvSpPr>
            <a:spLocks noGrp="1" noChangeArrowheads="1"/>
          </p:cNvSpPr>
          <p:nvPr>
            <p:ph type="body" idx="1"/>
          </p:nvPr>
        </p:nvSpPr>
        <p:spPr>
          <a:xfrm>
            <a:off x="914400" y="4198938"/>
            <a:ext cx="5029200" cy="4116387"/>
          </a:xfrm>
          <a:noFill/>
          <a:ln/>
        </p:spPr>
        <p:txBody>
          <a:bodyPr/>
          <a:lstStyle/>
          <a:p>
            <a:r>
              <a:rPr lang="es-ES_tradnl" smtClean="0"/>
              <a:t>Es conveniente recordar que todo proceso de evaluación genera temores, más o menos reconocidos.  </a:t>
            </a:r>
          </a:p>
          <a:p>
            <a:r>
              <a:rPr lang="es-ES_tradnl" smtClean="0"/>
              <a:t>Además, al presentarse como algo nuevo, no es conveniente que aparezca como la solución de todos los problemas (que no lo es) sino como un instrumento que será útil en la medida en que se use apropiadamente.</a:t>
            </a:r>
          </a:p>
          <a:p>
            <a:r>
              <a:rPr lang="es-ES_tradnl" smtClean="0"/>
              <a:t>Por eso, es importante tener en cuenta las dificultades, y preverlas para reducir su impacto.</a:t>
            </a:r>
          </a:p>
          <a:p>
            <a:r>
              <a:rPr lang="es-ES_tradnl" smtClean="0"/>
              <a:t>Las dificultades que se mencionan son de distinto nivel y envergadura.</a:t>
            </a:r>
          </a:p>
          <a:p>
            <a:pPr>
              <a:buFontTx/>
              <a:buChar char="•"/>
            </a:pPr>
            <a:r>
              <a:rPr lang="es-ES_tradnl" smtClean="0"/>
              <a:t> algunas tienen que ver con actitudes: hay  una razonable resistencia al cambio, pero se trata de ayudar a que cada uno le dé sentido al cambio que se está implementando.</a:t>
            </a:r>
          </a:p>
          <a:p>
            <a:pPr>
              <a:buFontTx/>
              <a:buChar char="•"/>
            </a:pPr>
            <a:r>
              <a:rPr lang="es-ES_tradnl" smtClean="0"/>
              <a:t> Otras tienen que ver con temores, y  es necesario identificar esos temores e intentar aclarar rumores o dudas que surjan. </a:t>
            </a:r>
          </a:p>
          <a:p>
            <a:pPr>
              <a:buFontTx/>
              <a:buChar char="•"/>
            </a:pPr>
            <a:r>
              <a:rPr lang="es-ES_tradnl" smtClean="0"/>
              <a:t> Otras se refieren a la calidad misma del proceso (como la falta de análisis en el proceso, o la dificultad para priorizar acciones).  Estas son - al menos en teoría - las más fáciles de abordar, pero es preciso hacerlo en forma explícita y constante.</a:t>
            </a:r>
          </a:p>
          <a:p>
            <a:r>
              <a:rPr lang="es-ES_tradnl" smtClean="0"/>
              <a:t>En todo caso, el listado no pretende ser un catastro exhaustivo.  Cada carrera experimenta sus propias dificultades, así como sus propios logros. </a:t>
            </a:r>
          </a:p>
          <a:p>
            <a:r>
              <a:rPr lang="es-ES_tradnl" smtClean="0"/>
              <a:t> </a:t>
            </a:r>
          </a:p>
        </p:txBody>
      </p:sp>
    </p:spTree>
    <p:extLst>
      <p:ext uri="{BB962C8B-B14F-4D97-AF65-F5344CB8AC3E}">
        <p14:creationId xmlns:p14="http://schemas.microsoft.com/office/powerpoint/2010/main" val="16730868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2749869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xfrm>
            <a:off x="893763" y="4346575"/>
            <a:ext cx="5049837" cy="4275138"/>
          </a:xfrm>
          <a:noFill/>
          <a:ln/>
        </p:spPr>
        <p:txBody>
          <a:bodyPr/>
          <a:lstStyle/>
          <a:p>
            <a:pPr marL="228600" indent="-228600"/>
            <a:r>
              <a:rPr lang="es-MX" smtClean="0"/>
              <a:t>No es que la calidad no haya sido importante.  Pero algo sucedió, que la puso centralmente sobre el tapete.  Algunas razones, presentes en Chile como en la gran mayoría de los países del mundo son las que aquí se anotan.</a:t>
            </a:r>
          </a:p>
          <a:p>
            <a:pPr marL="228600" indent="-228600"/>
            <a:r>
              <a:rPr lang="es-MX" smtClean="0"/>
              <a:t>1.	Expansión (datos Chile): la ES en Chile ha crecido y se ha diversificado de manera significativa, en términos de alumnos, de instituciones. Pasamos de 11.000 alumnos en 1958 a 120.000 en 1980 a 450.000 en 2000.  De 8 a 252 instituciones.  De sólo universidades a universidades, institutos y centros de formación técnica. </a:t>
            </a:r>
          </a:p>
          <a:p>
            <a:pPr marL="228600" indent="-228600"/>
            <a:r>
              <a:rPr lang="es-MX" smtClean="0"/>
              <a:t>2.  Privatización del gasto: En 1998, el gasto público en educación superior alcanzó a MM$214.263 (incluyendo Conicyt y 50% donaciones).  El aporte privado a la ES, considerando aranceles pagados por estudiantes y venta de servicios alcanza a MM$460.000, es decir, más del doble del gasto fiscal.</a:t>
            </a:r>
          </a:p>
          <a:p>
            <a:pPr marL="228600" indent="-228600"/>
            <a:r>
              <a:rPr lang="es-MX" smtClean="0"/>
              <a:t>3. Importancia del aseguramiento de la calidad en el marco de la globalización, considerando acuerdos tales como MERCOSUR, Chile-Canadá, etc.</a:t>
            </a:r>
          </a:p>
          <a:p>
            <a:pPr marL="228600" indent="-228600"/>
            <a:r>
              <a:rPr lang="es-MX" smtClean="0"/>
              <a:t>4. Modo de producción de conocimientos:La organización actual enfatiza las fronteras disciplinarias, en términos téóricos y metodológicos. Hoy el conocimiento exige otras formas de organización, que implican e</a:t>
            </a:r>
            <a:r>
              <a:rPr lang="es-MX" smtClean="0">
                <a:sym typeface="Wingdings" pitchFamily="2" charset="2"/>
              </a:rPr>
              <a:t>xigencias de adaptación para las IES, búsqueda de alianzas y asociaciones, competencia con otras instituciones - y una nueva forma de entender la calidad.</a:t>
            </a:r>
            <a:endParaRPr lang="es-MX" smtClean="0"/>
          </a:p>
          <a:p>
            <a:pPr marL="228600" indent="-228600"/>
            <a:endParaRPr lang="es-ES" smtClean="0"/>
          </a:p>
          <a:p>
            <a:pPr marL="228600" indent="-228600"/>
            <a:endParaRPr lang="es-ES" smtClean="0"/>
          </a:p>
        </p:txBody>
      </p:sp>
    </p:spTree>
    <p:extLst>
      <p:ext uri="{BB962C8B-B14F-4D97-AF65-F5344CB8AC3E}">
        <p14:creationId xmlns:p14="http://schemas.microsoft.com/office/powerpoint/2010/main" val="4189465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914400" y="4343400"/>
            <a:ext cx="5029200" cy="4114800"/>
          </a:xfrm>
          <a:noFill/>
          <a:ln/>
        </p:spPr>
        <p:txBody>
          <a:bodyPr/>
          <a:lstStyle/>
          <a:p>
            <a:pPr marL="228600" indent="-228600">
              <a:buFontTx/>
              <a:buAutoNum type="arabicPeriod"/>
            </a:pPr>
            <a:r>
              <a:rPr lang="es-MX" smtClean="0"/>
              <a:t>La población estudiantil es heterogénea: primera generación, con necesidades e intereses diferentes, nuevos requerimientos pedagógicos y de contenidos. No son sólo más estudiantes, son otros estudiantes. Hablar de educación superior exige plantearse ante una realidad diversa, pero diverso no es sinónimo de mediocre.</a:t>
            </a:r>
          </a:p>
          <a:p>
            <a:pPr marL="228600" indent="-228600">
              <a:buFontTx/>
              <a:buAutoNum type="arabicPeriod"/>
            </a:pPr>
            <a:r>
              <a:rPr lang="es-MX" smtClean="0"/>
              <a:t>La definición de misión permite adecuarse a distintos requerimientos: docencia, desarrollo académico (scholarship), investigación, áreas prioritarias, prestación de servicios, extensión.  Cada institución define sus propósitos y responde en consecuencia.</a:t>
            </a:r>
          </a:p>
          <a:p>
            <a:pPr marL="228600" indent="-228600">
              <a:buFontTx/>
              <a:buAutoNum type="arabicPeriod"/>
            </a:pPr>
            <a:r>
              <a:rPr lang="es-MX" smtClean="0"/>
              <a:t>La acreditación como garantía pública de calidad permite apoyar el desarrollo de las instituciones y asegurar la existencia de niveles aceptables de calidad.</a:t>
            </a:r>
          </a:p>
          <a:p>
            <a:pPr marL="228600" indent="-228600">
              <a:buFontTx/>
              <a:buAutoNum type="arabicPeriod"/>
            </a:pPr>
            <a:r>
              <a:rPr lang="es-MX" smtClean="0"/>
              <a:t>La diversidad va unida a una gran dificultad para entender e interpretar la educación superior y sus características actuales.  La información es esencial, pero una de las caras de la inequidad es la desigualdad en el acceso a la información.  Necesidad de establecer un </a:t>
            </a:r>
            <a:r>
              <a:rPr lang="es-MX" i="1" smtClean="0"/>
              <a:t>sistema</a:t>
            </a:r>
            <a:r>
              <a:rPr lang="es-MX" smtClean="0"/>
              <a:t> de información pública, con distintos componentes, para resolver el tema de las asimetrías de información.</a:t>
            </a:r>
            <a:endParaRPr lang="es-ES" smtClean="0"/>
          </a:p>
          <a:p>
            <a:pPr marL="228600" indent="-228600"/>
            <a:endParaRPr lang="es-ES" smtClean="0"/>
          </a:p>
        </p:txBody>
      </p:sp>
    </p:spTree>
    <p:extLst>
      <p:ext uri="{BB962C8B-B14F-4D97-AF65-F5344CB8AC3E}">
        <p14:creationId xmlns:p14="http://schemas.microsoft.com/office/powerpoint/2010/main" val="43209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06488" y="674688"/>
            <a:ext cx="4572000" cy="3429000"/>
          </a:xfrm>
          <a:ln/>
        </p:spPr>
      </p:sp>
      <p:sp>
        <p:nvSpPr>
          <p:cNvPr id="70659" name="Rectangle 3"/>
          <p:cNvSpPr>
            <a:spLocks noGrp="1" noChangeArrowheads="1"/>
          </p:cNvSpPr>
          <p:nvPr>
            <p:ph type="body" idx="1"/>
          </p:nvPr>
        </p:nvSpPr>
        <p:spPr>
          <a:xfrm>
            <a:off x="914400" y="4343400"/>
            <a:ext cx="5029200" cy="4114800"/>
          </a:xfrm>
          <a:noFill/>
          <a:ln/>
        </p:spPr>
        <p:txBody>
          <a:bodyPr/>
          <a:lstStyle/>
          <a:p>
            <a:pPr marL="228600" indent="-228600">
              <a:buFontTx/>
              <a:buAutoNum type="arabicPeriod"/>
            </a:pPr>
            <a:r>
              <a:rPr lang="es-MX" smtClean="0"/>
              <a:t>Riesgo de aplicar disposiciones de ‘trato nacional’ dadas las diferencias entre el contexto chileno, que prácticamente no tiene restricciones, y el de los países desarrollados, que plantean una cantidad de exigencias, incluyendo acreditación de instituciones y carreras, exámenes de  habilitación para el ejercicio profesional, exigencia de re-certificación de títulos, etc.</a:t>
            </a:r>
          </a:p>
          <a:p>
            <a:pPr marL="228600" indent="-228600">
              <a:buFontTx/>
              <a:buAutoNum type="arabicPeriod"/>
            </a:pPr>
            <a:r>
              <a:rPr lang="es-MX" smtClean="0"/>
              <a:t>Existencia inminente de un sistema de acreditación MERCOSUR;  necesidad de avanzar en el establecimiento de mecanismos de reconocimiento mutuo de agencias de acreditación: avances en la Red Internacional de Agencias de Acreditación.</a:t>
            </a:r>
          </a:p>
          <a:p>
            <a:pPr marL="228600" indent="-228600">
              <a:buFontTx/>
              <a:buAutoNum type="arabicPeriod"/>
            </a:pPr>
            <a:r>
              <a:rPr lang="es-MX" smtClean="0"/>
              <a:t>Chile:  las IES otorgan grados académicos y títulos habilitantes.  En otros países, la habilitación está separada del otorgamiento de grados y corresponde a otras agencias (aunque sólo sea via registro en una asociación profesional).  Riesgo para el tránsito hacia y desde Chile de profesionales.</a:t>
            </a:r>
          </a:p>
          <a:p>
            <a:pPr marL="228600" indent="-228600">
              <a:buFontTx/>
              <a:buAutoNum type="arabicPeriod"/>
            </a:pPr>
            <a:r>
              <a:rPr lang="es-MX" smtClean="0"/>
              <a:t>Estudiantes:  no hay todavía mecanismos para el reconocimiento de créditos.   Académicos:acuerdo para fines de docencia e investigación. Profesionales:  no hay proceso de certificación aún.  Mercosur sólo da validez académica.</a:t>
            </a:r>
          </a:p>
          <a:p>
            <a:pPr marL="228600" indent="-228600">
              <a:buFontTx/>
              <a:buAutoNum type="arabicPeriod"/>
            </a:pPr>
            <a:r>
              <a:rPr lang="es-MX" smtClean="0"/>
              <a:t>Un tema creciente en los distintos países es la oferta de educación a través de las fronteras (educación virtual, instalación de instituciones o sedes en el extranjero).  Chile es exportador y receptor.  Necesidad de mecanismos de acreditación, información.  Dificultad de regulación y control. </a:t>
            </a:r>
            <a:endParaRPr lang="es-ES" smtClean="0"/>
          </a:p>
        </p:txBody>
      </p:sp>
    </p:spTree>
    <p:extLst>
      <p:ext uri="{BB962C8B-B14F-4D97-AF65-F5344CB8AC3E}">
        <p14:creationId xmlns:p14="http://schemas.microsoft.com/office/powerpoint/2010/main" val="3884937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xfrm>
            <a:off x="968375" y="4271963"/>
            <a:ext cx="5029200" cy="4572000"/>
          </a:xfrm>
          <a:noFill/>
          <a:ln/>
        </p:spPr>
        <p:txBody>
          <a:bodyPr/>
          <a:lstStyle/>
          <a:p>
            <a:pPr marL="228600" indent="-228600">
              <a:buFontTx/>
              <a:buAutoNum type="arabicPeriod"/>
            </a:pPr>
            <a:r>
              <a:rPr lang="es-MX" smtClean="0"/>
              <a:t>Pasamos de un conocimiento valioso por sí mismo a un tipo de conocimiento que debe ser</a:t>
            </a:r>
            <a:r>
              <a:rPr lang="es-MX" i="1" smtClean="0"/>
              <a:t> útil.  </a:t>
            </a:r>
            <a:r>
              <a:rPr lang="es-MX" smtClean="0"/>
              <a:t>Se diversifican las fuentes de oferta (no sólo, ni principalmente las IES) y las demandas se refieren a formas diferenciadas de conocimiento especializado.</a:t>
            </a:r>
          </a:p>
          <a:p>
            <a:pPr marL="228600" indent="-228600">
              <a:buFontTx/>
              <a:buAutoNum type="arabicPeriod"/>
            </a:pPr>
            <a:r>
              <a:rPr lang="es-MX" smtClean="0"/>
              <a:t>Necesidad de integración de enfoques y habilidades diferentes, en un marco temporal acorde con el problema que se pretende solucionar.  El foco en la resolución de problemas cambia el marco de referencia, obliga a obtener resultados prácticos y teoricos, y genera la necesidad de establecer una organización dinámica, capaz de adquirir configuraciones nuevas en distintos contextos. </a:t>
            </a:r>
          </a:p>
          <a:p>
            <a:pPr marL="228600" indent="-228600">
              <a:buFontTx/>
              <a:buAutoNum type="arabicPeriod"/>
            </a:pPr>
            <a:r>
              <a:rPr lang="es-MX" smtClean="0"/>
              <a:t>La forma como se organiza la producción de conocimientos define la estructura académica, la organización de la investigación, el currículo de pregrado, las conexiones entre docencia e investigación y las estructuras internas de gobierno.  Se hace necesario explorar nuevas formas organizacionales capaces de adecuarse a la naturaleza transitoria y cambiante de los problemas y la búsqueda de soluciones.</a:t>
            </a:r>
          </a:p>
          <a:p>
            <a:pPr marL="228600" indent="-228600">
              <a:buFontTx/>
              <a:buAutoNum type="arabicPeriod"/>
            </a:pPr>
            <a:r>
              <a:rPr lang="es-MX" smtClean="0"/>
              <a:t>Conciencia de las implicaciones políticas y sociales de los resultados del proceso de producción de conocimientos</a:t>
            </a:r>
            <a:r>
              <a:rPr lang="es-MX" smtClean="0">
                <a:sym typeface="Wingdings" pitchFamily="2" charset="2"/>
              </a:rPr>
              <a:t> impacto sobre el tipo de problemas que vale la pena abordar y la forma de hacerlo.</a:t>
            </a:r>
          </a:p>
          <a:p>
            <a:pPr marL="228600" indent="-228600">
              <a:buFontTx/>
              <a:buAutoNum type="arabicPeriod"/>
            </a:pPr>
            <a:r>
              <a:rPr lang="es-MX" smtClean="0"/>
              <a:t>Es necesario definir nuevas formas de evaluación:  los pares adquieren una connotación distinta, y hay que redefinir quienes son pares, y para qué. Además, se añaden otras consideraciones, no tradicionales para la investigación, tales como pertinencia social, costo-efectividad, competitividad, etc.</a:t>
            </a:r>
          </a:p>
          <a:p>
            <a:pPr marL="228600" indent="-228600">
              <a:buFontTx/>
              <a:buAutoNum type="arabicPeriod"/>
            </a:pPr>
            <a:endParaRPr lang="es-MX" smtClean="0"/>
          </a:p>
        </p:txBody>
      </p:sp>
    </p:spTree>
    <p:extLst>
      <p:ext uri="{BB962C8B-B14F-4D97-AF65-F5344CB8AC3E}">
        <p14:creationId xmlns:p14="http://schemas.microsoft.com/office/powerpoint/2010/main" val="1311654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06488" y="674688"/>
            <a:ext cx="4572000" cy="3429000"/>
          </a:xfrm>
          <a:ln/>
        </p:spPr>
      </p:sp>
      <p:sp>
        <p:nvSpPr>
          <p:cNvPr id="72707" name="Rectangle 3"/>
          <p:cNvSpPr>
            <a:spLocks noGrp="1" noChangeArrowheads="1"/>
          </p:cNvSpPr>
          <p:nvPr>
            <p:ph type="body" idx="1"/>
          </p:nvPr>
        </p:nvSpPr>
        <p:spPr>
          <a:xfrm>
            <a:off x="914400" y="4343400"/>
            <a:ext cx="5029200" cy="4114800"/>
          </a:xfrm>
          <a:noFill/>
          <a:ln/>
        </p:spPr>
        <p:txBody>
          <a:bodyPr/>
          <a:lstStyle/>
          <a:p>
            <a:r>
              <a:rPr lang="es-MX" smtClean="0"/>
              <a:t>La diversificación obliga a plantearse el tema de qué es calidad.  Ya no tiene sentido una definición única;  es indispensable hacer explícitas las condiciones que se asocian a calidad en cada una de las funciones institucionales, y negociar los elementos prioritarios con los distintos actores.</a:t>
            </a:r>
          </a:p>
          <a:p>
            <a:endParaRPr lang="es-MX" smtClean="0"/>
          </a:p>
          <a:p>
            <a:pPr>
              <a:buFontTx/>
              <a:buChar char="•"/>
            </a:pPr>
            <a:r>
              <a:rPr lang="es-ES" smtClean="0"/>
              <a:t> Una definición intuitiva tiene el problema de que se mantiene implícita,y entonces, es imposible verificar si se comparte o no.  Es probable que cada persona vea y reconozca cosas distintas, con el consiguiente riesgo de inconsistencias no reconocidas.</a:t>
            </a:r>
          </a:p>
          <a:p>
            <a:pPr>
              <a:buFontTx/>
              <a:buChar char="•"/>
            </a:pPr>
            <a:r>
              <a:rPr lang="es-ES" smtClean="0"/>
              <a:t> La definición de excelencia tiene sentido en algunos casos:  un programa de doctorado, la investigación.  En un contexto masivo, o se le cambia el significado al concepto de excelencia o simplemente no se aplica.</a:t>
            </a:r>
          </a:p>
          <a:p>
            <a:pPr>
              <a:buFontTx/>
              <a:buChar char="•"/>
            </a:pPr>
            <a:r>
              <a:rPr lang="es-ES" smtClean="0"/>
              <a:t> El problema de la eficiencia es que sólo se justifica en un contexto de eficacia.  Gastar poco en hacer algo que no vale la pena es muy caro.</a:t>
            </a:r>
          </a:p>
          <a:p>
            <a:pPr>
              <a:buFontTx/>
              <a:buChar char="•"/>
            </a:pPr>
            <a:r>
              <a:rPr lang="es-ES" smtClean="0"/>
              <a:t> El ajuste </a:t>
            </a:r>
            <a:r>
              <a:rPr lang="es-ES" b="1" smtClean="0"/>
              <a:t>a</a:t>
            </a:r>
            <a:r>
              <a:rPr lang="es-ES" smtClean="0"/>
              <a:t> los propósitos declarados exige, además, un ajuste </a:t>
            </a:r>
            <a:r>
              <a:rPr lang="es-ES" b="1" smtClean="0"/>
              <a:t>de</a:t>
            </a:r>
            <a:r>
              <a:rPr lang="es-ES" smtClean="0"/>
              <a:t> los propósitos declarados a ciertos patrones generales:  cuáles son las exigencias que se aplican a una carrera determinada, a un cierto nivel de estudios.</a:t>
            </a:r>
          </a:p>
          <a:p>
            <a:endParaRPr lang="es-ES" smtClean="0"/>
          </a:p>
          <a:p>
            <a:endParaRPr lang="es-ES" smtClean="0"/>
          </a:p>
        </p:txBody>
      </p:sp>
    </p:spTree>
    <p:extLst>
      <p:ext uri="{BB962C8B-B14F-4D97-AF65-F5344CB8AC3E}">
        <p14:creationId xmlns:p14="http://schemas.microsoft.com/office/powerpoint/2010/main" val="59708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xfrm>
            <a:off x="914400" y="4343400"/>
            <a:ext cx="5029200" cy="4114800"/>
          </a:xfrm>
          <a:noFill/>
          <a:ln/>
        </p:spPr>
        <p:txBody>
          <a:bodyPr/>
          <a:lstStyle/>
          <a:p>
            <a:r>
              <a:rPr lang="es-ES_tradnl" smtClean="0"/>
              <a:t>En la combinación de estos dos parámetros es posible encontrar definiciones que se hacen cargo tanto de las características propias de una carrera (cuál es el núcleo duro de conocimientos y destrezas que necesariamente debe dominar un profesional de un área determinada) como el perfil y las orientaciones que una institución determinada quiere imprimir en sus titulados.</a:t>
            </a:r>
          </a:p>
        </p:txBody>
      </p:sp>
    </p:spTree>
    <p:extLst>
      <p:ext uri="{BB962C8B-B14F-4D97-AF65-F5344CB8AC3E}">
        <p14:creationId xmlns:p14="http://schemas.microsoft.com/office/powerpoint/2010/main" val="1911346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s-NI" smtClean="0"/>
          </a:p>
        </p:txBody>
      </p:sp>
    </p:spTree>
    <p:extLst>
      <p:ext uri="{BB962C8B-B14F-4D97-AF65-F5344CB8AC3E}">
        <p14:creationId xmlns:p14="http://schemas.microsoft.com/office/powerpoint/2010/main" val="557670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a de título">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1" y="4834785"/>
            <a:ext cx="7696200" cy="1164771"/>
          </a:xfrm>
          <a:prstGeom prst="rect">
            <a:avLst/>
          </a:prstGeom>
        </p:spPr>
        <p:txBody>
          <a:bodyPr anchor="t" anchorCtr="0">
            <a:normAutofit/>
          </a:bodyPr>
          <a:lstStyle>
            <a:lvl1pPr marL="0" indent="0" algn="l">
              <a:buNone/>
              <a:defRPr sz="1400" kern="1200">
                <a:solidFill>
                  <a:schemeClr val="tx1"/>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2" name="Title 1"/>
          <p:cNvSpPr>
            <a:spLocks noGrp="1"/>
          </p:cNvSpPr>
          <p:nvPr>
            <p:ph type="ctrTitle"/>
          </p:nvPr>
        </p:nvSpPr>
        <p:spPr>
          <a:xfrm>
            <a:off x="722085" y="2833914"/>
            <a:ext cx="7772400" cy="2057400"/>
          </a:xfrm>
          <a:prstGeom prst="rect">
            <a:avLst/>
          </a:prstGeom>
        </p:spPr>
        <p:txBody>
          <a:bodyPr anchor="b" anchorCtr="0"/>
          <a:lstStyle>
            <a:lvl1pPr algn="l">
              <a:defRPr>
                <a:solidFill>
                  <a:schemeClr val="tx1"/>
                </a:solidFill>
              </a:defRPr>
            </a:lvl1pPr>
          </a:lstStyle>
          <a:p>
            <a:r>
              <a:rPr lang="es-ES" smtClean="0"/>
              <a:t>Haga clic para modificar el estilo de título del patrón</a:t>
            </a:r>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609600"/>
          </a:xfrm>
          <a:prstGeom prst="rect">
            <a:avLst/>
          </a:prstGeom>
        </p:spPr>
        <p:txBody>
          <a:bodyPr anchor="b"/>
          <a:lstStyle>
            <a:lvl1pPr algn="l">
              <a:defRPr sz="2000" b="0">
                <a:solidFill>
                  <a:schemeClr val="tx1"/>
                </a:solidFill>
              </a:defRPr>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792288" y="5486400"/>
            <a:ext cx="5486400" cy="6858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Rectangle 8"/>
          <p:cNvSpPr>
            <a:spLocks noGrp="1"/>
          </p:cNvSpPr>
          <p:nvPr>
            <p:ph type="dt" sz="half" idx="10"/>
          </p:nvPr>
        </p:nvSpPr>
        <p:spPr/>
        <p:txBody>
          <a:bodyPr/>
          <a:lstStyle/>
          <a:p>
            <a:pPr>
              <a:defRPr/>
            </a:pPr>
            <a:endParaRPr lang="es-ES"/>
          </a:p>
        </p:txBody>
      </p:sp>
      <p:sp>
        <p:nvSpPr>
          <p:cNvPr id="10" name="Rectangle 9"/>
          <p:cNvSpPr>
            <a:spLocks noGrp="1"/>
          </p:cNvSpPr>
          <p:nvPr>
            <p:ph type="sldNum" sz="quarter" idx="11"/>
          </p:nvPr>
        </p:nvSpPr>
        <p:spPr/>
        <p:txBody>
          <a:bodyPr/>
          <a:lstStyle/>
          <a:p>
            <a:pPr>
              <a:defRPr/>
            </a:pPr>
            <a:fld id="{1CE2F435-57EC-4E8A-8568-68D0A6A916F2}" type="slidenum">
              <a:rPr lang="es-ES" smtClean="0"/>
              <a:pPr>
                <a:defRPr/>
              </a:pPr>
              <a:t>‹Nº›</a:t>
            </a:fld>
            <a:endParaRPr lang="es-ES"/>
          </a:p>
        </p:txBody>
      </p:sp>
      <p:sp>
        <p:nvSpPr>
          <p:cNvPr id="11" name="Rectangle 10"/>
          <p:cNvSpPr>
            <a:spLocks noGrp="1"/>
          </p:cNvSpPr>
          <p:nvPr>
            <p:ph type="ftr" sz="quarter" idx="12"/>
          </p:nvPr>
        </p:nvSpPr>
        <p:spPr/>
        <p:txBody>
          <a:bodyPr/>
          <a:lstStyle/>
          <a:p>
            <a:pPr>
              <a:defRPr/>
            </a:pPr>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685800" y="152400"/>
            <a:ext cx="7696200" cy="5334000"/>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5"/>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s-ES"/>
          </a:p>
        </p:txBody>
      </p:sp>
      <p:sp>
        <p:nvSpPr>
          <p:cNvPr id="4" name="Rectangle 6"/>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s-ES"/>
          </a:p>
        </p:txBody>
      </p:sp>
      <p:sp>
        <p:nvSpPr>
          <p:cNvPr id="5" name="Rectangle 7"/>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6DA5D85E-A793-4A93-BE96-787C503F18DE}" type="slidenum">
              <a:rPr lang="es-ES" smtClean="0"/>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85800" y="152400"/>
            <a:ext cx="6870700" cy="1600200"/>
          </a:xfrm>
          <a:prstGeom prst="rect">
            <a:avLst/>
          </a:prstGeo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685800" y="1828800"/>
            <a:ext cx="7696200" cy="3657600"/>
          </a:xfrm>
          <a:prstGeom prst="rect">
            <a:avLst/>
          </a:prstGeom>
        </p:spPr>
        <p:txBody>
          <a:bodyPr/>
          <a:lstStyle/>
          <a:p>
            <a:pPr lvl="0"/>
            <a:r>
              <a:rPr lang="es-ES" noProof="0" smtClean="0"/>
              <a:t>Haga clic en el icono para agregar una tabla</a:t>
            </a:r>
            <a:endParaRPr lang="es-MX" noProof="0"/>
          </a:p>
        </p:txBody>
      </p:sp>
      <p:sp>
        <p:nvSpPr>
          <p:cNvPr id="4" name="Rectangle 5"/>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s-ES"/>
          </a:p>
        </p:txBody>
      </p:sp>
      <p:sp>
        <p:nvSpPr>
          <p:cNvPr id="5" name="Rectangle 6"/>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s-ES"/>
          </a:p>
        </p:txBody>
      </p:sp>
      <p:sp>
        <p:nvSpPr>
          <p:cNvPr id="6" name="Rectangle 7"/>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E70D0D2A-9D85-4A06-8566-D0D3FC1C949D}" type="slidenum">
              <a:rPr lang="es-ES" smtClean="0"/>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2"/>
            <a:ext cx="8229600" cy="42973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Rectangle 10"/>
          <p:cNvSpPr>
            <a:spLocks noGrp="1"/>
          </p:cNvSpPr>
          <p:nvPr>
            <p:ph type="title"/>
          </p:nvPr>
        </p:nvSpPr>
        <p:spPr/>
        <p:txBody>
          <a:bodyPr anchor="b" anchorCtr="0"/>
          <a:lstStyle/>
          <a:p>
            <a:r>
              <a:rPr lang="es-ES" smtClean="0"/>
              <a:t>Haga clic para modificar el estilo de título del patrón</a:t>
            </a:r>
            <a:endParaRPr lang="en-US"/>
          </a:p>
        </p:txBody>
      </p:sp>
      <p:sp>
        <p:nvSpPr>
          <p:cNvPr id="12" name="Rectangle 11"/>
          <p:cNvSpPr>
            <a:spLocks noGrp="1"/>
          </p:cNvSpPr>
          <p:nvPr>
            <p:ph type="dt" sz="half" idx="10"/>
          </p:nvPr>
        </p:nvSpPr>
        <p:spPr/>
        <p:txBody>
          <a:bodyPr/>
          <a:lstStyle/>
          <a:p>
            <a:pPr>
              <a:defRPr/>
            </a:pPr>
            <a:endParaRPr lang="es-ES"/>
          </a:p>
        </p:txBody>
      </p:sp>
      <p:sp>
        <p:nvSpPr>
          <p:cNvPr id="13" name="Rectangle 12"/>
          <p:cNvSpPr>
            <a:spLocks noGrp="1"/>
          </p:cNvSpPr>
          <p:nvPr>
            <p:ph type="sldNum" sz="quarter" idx="11"/>
          </p:nvPr>
        </p:nvSpPr>
        <p:spPr/>
        <p:txBody>
          <a:bodyPr/>
          <a:lstStyle/>
          <a:p>
            <a:pPr>
              <a:defRPr/>
            </a:pPr>
            <a:fld id="{0F341A45-D925-4239-881A-DBFB3D9C4090}" type="slidenum">
              <a:rPr lang="es-ES" smtClean="0"/>
              <a:pPr>
                <a:defRPr/>
              </a:pPr>
              <a:t>‹Nº›</a:t>
            </a:fld>
            <a:endParaRPr lang="es-ES"/>
          </a:p>
        </p:txBody>
      </p:sp>
      <p:sp>
        <p:nvSpPr>
          <p:cNvPr id="14" name="Rectangle 13"/>
          <p:cNvSpPr>
            <a:spLocks noGrp="1"/>
          </p:cNvSpPr>
          <p:nvPr>
            <p:ph type="ftr" sz="quarter" idx="12"/>
          </p:nvPr>
        </p:nvSpPr>
        <p:spPr/>
        <p:txBody>
          <a:bodyPr/>
          <a:lstStyle/>
          <a:p>
            <a:pPr>
              <a:defRPr/>
            </a:pP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Encabezado de sección">
    <p:spTree>
      <p:nvGrpSpPr>
        <p:cNvPr id="1" name=""/>
        <p:cNvGrpSpPr/>
        <p:nvPr/>
      </p:nvGrpSpPr>
      <p:grpSpPr>
        <a:xfrm>
          <a:off x="0" y="0"/>
          <a:ext cx="0" cy="0"/>
          <a:chOff x="0" y="0"/>
          <a:chExt cx="0" cy="0"/>
        </a:xfrm>
      </p:grpSpPr>
      <p:grpSp>
        <p:nvGrpSpPr>
          <p:cNvPr id="2" name="Group 8"/>
          <p:cNvGrpSpPr/>
          <p:nvPr/>
        </p:nvGrpSpPr>
        <p:grpSpPr>
          <a:xfrm>
            <a:off x="0" y="0"/>
            <a:ext cx="9144000" cy="6858000"/>
            <a:chOff x="0" y="0"/>
            <a:chExt cx="9144000" cy="6858000"/>
          </a:xfrm>
        </p:grpSpPr>
        <p:sp>
          <p:nvSpPr>
            <p:cNvPr id="5" name="Rectangle 4"/>
            <p:cNvSpPr/>
            <p:nvPr userDrawn="1"/>
          </p:nvSpPr>
          <p:spPr>
            <a:xfrm>
              <a:off x="0" y="0"/>
              <a:ext cx="9144000" cy="6858000"/>
            </a:xfrm>
            <a:prstGeom prst="rect">
              <a:avLst/>
            </a:prstGeom>
            <a:solidFill>
              <a:schemeClr val="accent4">
                <a:alpha val="82000"/>
              </a:schemeClr>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Diagonal Corner Rectangle 5"/>
            <p:cNvSpPr/>
            <p:nvPr userDrawn="1"/>
          </p:nvSpPr>
          <p:spPr>
            <a:xfrm flipH="1">
              <a:off x="455100" y="457197"/>
              <a:ext cx="8229600" cy="5943600"/>
            </a:xfrm>
            <a:prstGeom prst="round2DiagRect">
              <a:avLst>
                <a:gd name="adj1" fmla="val 16667"/>
                <a:gd name="adj2" fmla="val 0"/>
              </a:avLst>
            </a:prstGeom>
            <a:solidFill>
              <a:schemeClr val="bg1">
                <a:alpha val="81000"/>
              </a:schemeClr>
            </a:solidFill>
            <a:ln w="28575"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idx="1"/>
          </p:nvPr>
        </p:nvSpPr>
        <p:spPr>
          <a:xfrm>
            <a:off x="714829" y="4953000"/>
            <a:ext cx="7776255" cy="914400"/>
          </a:xfrm>
          <a:prstGeom prst="rect">
            <a:avLst/>
          </a:prstGeo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Title 6"/>
          <p:cNvSpPr>
            <a:spLocks noGrp="1"/>
          </p:cNvSpPr>
          <p:nvPr>
            <p:ph type="ctrTitle"/>
          </p:nvPr>
        </p:nvSpPr>
        <p:spPr>
          <a:xfrm>
            <a:off x="722085" y="2833914"/>
            <a:ext cx="7772400" cy="2057400"/>
          </a:xfrm>
          <a:prstGeom prst="rect">
            <a:avLst/>
          </a:prstGeom>
        </p:spPr>
        <p:txBody>
          <a:bodyPr anchor="b" anchorCtr="0"/>
          <a:lstStyle>
            <a:lvl1pPr algn="l">
              <a:defRPr>
                <a:solidFill>
                  <a:schemeClr val="bg1"/>
                </a:solidFill>
              </a:defRPr>
            </a:lvl1pPr>
          </a:lstStyle>
          <a:p>
            <a:r>
              <a:rPr lang="es-ES" smtClean="0"/>
              <a:t>Haga clic para modificar el estilo de título del patrón</a:t>
            </a:r>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1"/>
            <a:ext cx="4038600" cy="42973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828801"/>
            <a:ext cx="4038600" cy="42973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Rectangle 11"/>
          <p:cNvSpPr>
            <a:spLocks noGrp="1"/>
          </p:cNvSpPr>
          <p:nvPr>
            <p:ph type="dt" sz="half" idx="10"/>
          </p:nvPr>
        </p:nvSpPr>
        <p:spPr/>
        <p:txBody>
          <a:bodyPr/>
          <a:lstStyle/>
          <a:p>
            <a:pPr>
              <a:defRPr/>
            </a:pPr>
            <a:endParaRPr lang="es-ES"/>
          </a:p>
        </p:txBody>
      </p:sp>
      <p:sp>
        <p:nvSpPr>
          <p:cNvPr id="13" name="Rectangle 12"/>
          <p:cNvSpPr>
            <a:spLocks noGrp="1"/>
          </p:cNvSpPr>
          <p:nvPr>
            <p:ph type="sldNum" sz="quarter" idx="11"/>
          </p:nvPr>
        </p:nvSpPr>
        <p:spPr/>
        <p:txBody>
          <a:bodyPr/>
          <a:lstStyle/>
          <a:p>
            <a:pPr>
              <a:defRPr/>
            </a:pPr>
            <a:fld id="{9CB5819D-3462-4759-A8B0-703C9EC01EB8}" type="slidenum">
              <a:rPr lang="es-ES" smtClean="0"/>
              <a:pPr>
                <a:defRPr/>
              </a:pPr>
              <a:t>‹Nº›</a:t>
            </a:fld>
            <a:endParaRPr lang="es-ES"/>
          </a:p>
        </p:txBody>
      </p:sp>
      <p:sp>
        <p:nvSpPr>
          <p:cNvPr id="14" name="Rectangle 13"/>
          <p:cNvSpPr>
            <a:spLocks noGrp="1"/>
          </p:cNvSpPr>
          <p:nvPr>
            <p:ph type="ftr" sz="quarter" idx="12"/>
          </p:nvPr>
        </p:nvSpPr>
        <p:spPr/>
        <p:txBody>
          <a:bodyPr/>
          <a:lstStyle/>
          <a:p>
            <a:pPr>
              <a:defRPr/>
            </a:pPr>
            <a:endParaRPr lang="es-ES"/>
          </a:p>
        </p:txBody>
      </p:sp>
      <p:sp>
        <p:nvSpPr>
          <p:cNvPr id="17" name="Title 16"/>
          <p:cNvSpPr>
            <a:spLocks noGrp="1"/>
          </p:cNvSpPr>
          <p:nvPr>
            <p:ph type="title"/>
          </p:nvPr>
        </p:nvSpPr>
        <p:spPr>
          <a:xfrm>
            <a:off x="457200" y="576942"/>
            <a:ext cx="8229600" cy="1143000"/>
          </a:xfrm>
        </p:spPr>
        <p:txBody>
          <a:bodyPr anchor="b" anchorCtr="0"/>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828800"/>
            <a:ext cx="4040188" cy="4572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362200"/>
            <a:ext cx="4040188" cy="37639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6" y="1828800"/>
            <a:ext cx="4041775" cy="4572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362200"/>
            <a:ext cx="4041775" cy="37639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Rectangle 10"/>
          <p:cNvSpPr>
            <a:spLocks noGrp="1"/>
          </p:cNvSpPr>
          <p:nvPr>
            <p:ph type="dt" sz="half" idx="10"/>
          </p:nvPr>
        </p:nvSpPr>
        <p:spPr/>
        <p:txBody>
          <a:bodyPr/>
          <a:lstStyle/>
          <a:p>
            <a:pPr>
              <a:defRPr/>
            </a:pPr>
            <a:endParaRPr lang="es-ES"/>
          </a:p>
        </p:txBody>
      </p:sp>
      <p:sp>
        <p:nvSpPr>
          <p:cNvPr id="12" name="Rectangle 11"/>
          <p:cNvSpPr>
            <a:spLocks noGrp="1"/>
          </p:cNvSpPr>
          <p:nvPr>
            <p:ph type="sldNum" sz="quarter" idx="11"/>
          </p:nvPr>
        </p:nvSpPr>
        <p:spPr/>
        <p:txBody>
          <a:bodyPr/>
          <a:lstStyle/>
          <a:p>
            <a:pPr>
              <a:defRPr/>
            </a:pPr>
            <a:fld id="{46E568B2-9967-4606-8060-B7A7A96DFA27}" type="slidenum">
              <a:rPr lang="es-ES" smtClean="0"/>
              <a:pPr>
                <a:defRPr/>
              </a:pPr>
              <a:t>‹Nº›</a:t>
            </a:fld>
            <a:endParaRPr lang="es-ES"/>
          </a:p>
        </p:txBody>
      </p:sp>
      <p:sp>
        <p:nvSpPr>
          <p:cNvPr id="13" name="Rectangle 12"/>
          <p:cNvSpPr>
            <a:spLocks noGrp="1"/>
          </p:cNvSpPr>
          <p:nvPr>
            <p:ph type="ftr" sz="quarter" idx="12"/>
          </p:nvPr>
        </p:nvSpPr>
        <p:spPr/>
        <p:txBody>
          <a:bodyPr/>
          <a:lstStyle/>
          <a:p>
            <a:pPr>
              <a:defRPr/>
            </a:pPr>
            <a:endParaRPr lang="es-ES"/>
          </a:p>
        </p:txBody>
      </p:sp>
      <p:sp>
        <p:nvSpPr>
          <p:cNvPr id="14" name="Title 13"/>
          <p:cNvSpPr>
            <a:spLocks noGrp="1"/>
          </p:cNvSpPr>
          <p:nvPr>
            <p:ph type="title"/>
          </p:nvPr>
        </p:nvSpPr>
        <p:spPr>
          <a:xfrm>
            <a:off x="457200" y="576942"/>
            <a:ext cx="8229600" cy="1143000"/>
          </a:xfrm>
        </p:spPr>
        <p:txBody>
          <a:bodyPr anchor="b" anchorCtr="0"/>
          <a:lstStyle/>
          <a:p>
            <a:r>
              <a:rPr lang="es-ES" smtClean="0"/>
              <a:t>Haga clic para modificar el estilo de título del patrón</a:t>
            </a:r>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7" name="Rectangle 6"/>
          <p:cNvSpPr>
            <a:spLocks noGrp="1"/>
          </p:cNvSpPr>
          <p:nvPr>
            <p:ph type="dt" sz="half" idx="10"/>
          </p:nvPr>
        </p:nvSpPr>
        <p:spPr/>
        <p:txBody>
          <a:bodyPr/>
          <a:lstStyle/>
          <a:p>
            <a:pPr>
              <a:defRPr/>
            </a:pPr>
            <a:endParaRPr lang="es-ES"/>
          </a:p>
        </p:txBody>
      </p:sp>
      <p:sp>
        <p:nvSpPr>
          <p:cNvPr id="8" name="Rectangle 7"/>
          <p:cNvSpPr>
            <a:spLocks noGrp="1"/>
          </p:cNvSpPr>
          <p:nvPr>
            <p:ph type="sldNum" sz="quarter" idx="11"/>
          </p:nvPr>
        </p:nvSpPr>
        <p:spPr/>
        <p:txBody>
          <a:bodyPr/>
          <a:lstStyle/>
          <a:p>
            <a:pPr>
              <a:defRPr/>
            </a:pPr>
            <a:fld id="{03E359F9-D05D-49C8-A015-4F0ADF916DB5}" type="slidenum">
              <a:rPr lang="es-ES" smtClean="0"/>
              <a:pPr>
                <a:defRPr/>
              </a:pPr>
              <a:t>‹Nº›</a:t>
            </a:fld>
            <a:endParaRPr lang="es-ES"/>
          </a:p>
        </p:txBody>
      </p:sp>
      <p:sp>
        <p:nvSpPr>
          <p:cNvPr id="9" name="Rectangle 8"/>
          <p:cNvSpPr>
            <a:spLocks noGrp="1"/>
          </p:cNvSpPr>
          <p:nvPr>
            <p:ph type="ftr" sz="quarter" idx="12"/>
          </p:nvPr>
        </p:nvSpPr>
        <p:spPr/>
        <p:txBody>
          <a:bodyPr/>
          <a:lstStyle/>
          <a:p>
            <a:pPr>
              <a:defRPr/>
            </a:pPr>
            <a:endParaRPr lang="es-ES"/>
          </a:p>
        </p:txBody>
      </p:sp>
      <p:sp>
        <p:nvSpPr>
          <p:cNvPr id="10" name="Title 9"/>
          <p:cNvSpPr>
            <a:spLocks noGrp="1"/>
          </p:cNvSpPr>
          <p:nvPr>
            <p:ph type="title"/>
          </p:nvPr>
        </p:nvSpPr>
        <p:spPr>
          <a:xfrm>
            <a:off x="457200" y="576942"/>
            <a:ext cx="8229600" cy="1143000"/>
          </a:xfrm>
        </p:spPr>
        <p:txBody>
          <a:bodyPr anchor="b" anchorCtr="0"/>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ertificate">
    <p:spTree>
      <p:nvGrpSpPr>
        <p:cNvPr id="1" name=""/>
        <p:cNvGrpSpPr/>
        <p:nvPr/>
      </p:nvGrpSpPr>
      <p:grpSpPr>
        <a:xfrm>
          <a:off x="0" y="0"/>
          <a:ext cx="0" cy="0"/>
          <a:chOff x="0" y="0"/>
          <a:chExt cx="0" cy="0"/>
        </a:xfrm>
      </p:grpSpPr>
      <p:sp>
        <p:nvSpPr>
          <p:cNvPr id="30" name="Text Placeholder 29"/>
          <p:cNvSpPr>
            <a:spLocks noGrp="1"/>
          </p:cNvSpPr>
          <p:nvPr>
            <p:ph type="body" idx="12"/>
          </p:nvPr>
        </p:nvSpPr>
        <p:spPr>
          <a:xfrm>
            <a:off x="729116" y="3095625"/>
            <a:ext cx="7805284" cy="1781175"/>
          </a:xfrm>
          <a:prstGeom prst="rect">
            <a:avLst/>
          </a:prstGeom>
        </p:spPr>
        <p:txBody>
          <a:bodyPr anchor="b" anchorCtr="0">
            <a:normAutofit/>
          </a:bodyPr>
          <a:lstStyle>
            <a:lvl1pPr marL="0" indent="0">
              <a:buNone/>
              <a:defRPr lang="en-US" sz="5400" kern="1200" dirty="0">
                <a:solidFill>
                  <a:schemeClr val="tx1"/>
                </a:solidFill>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27" name="Title 26"/>
          <p:cNvSpPr>
            <a:spLocks noGrp="1"/>
          </p:cNvSpPr>
          <p:nvPr>
            <p:ph type="ctrTitle"/>
          </p:nvPr>
        </p:nvSpPr>
        <p:spPr>
          <a:xfrm>
            <a:off x="733425" y="1295399"/>
            <a:ext cx="7772400" cy="885825"/>
          </a:xfrm>
          <a:prstGeom prst="rect">
            <a:avLst/>
          </a:prstGeom>
        </p:spPr>
        <p:txBody>
          <a:bodyPr anchor="b" anchorCtr="0">
            <a:normAutofit/>
          </a:bodyPr>
          <a:lstStyle>
            <a:lvl1pPr algn="l">
              <a:defRPr sz="4400">
                <a:solidFill>
                  <a:schemeClr val="tx1"/>
                </a:solidFill>
              </a:defRPr>
            </a:lvl1pPr>
          </a:lstStyle>
          <a:p>
            <a:r>
              <a:rPr lang="es-ES" smtClean="0"/>
              <a:t>Haga clic para modificar el estilo de título del patrón</a:t>
            </a:r>
            <a:endParaRPr lang="en-US"/>
          </a:p>
        </p:txBody>
      </p:sp>
      <p:sp>
        <p:nvSpPr>
          <p:cNvPr id="28" name="Text Placeholder 27"/>
          <p:cNvSpPr>
            <a:spLocks noGrp="1"/>
          </p:cNvSpPr>
          <p:nvPr>
            <p:ph type="body" idx="10"/>
          </p:nvPr>
        </p:nvSpPr>
        <p:spPr>
          <a:xfrm>
            <a:off x="1295400" y="4898571"/>
            <a:ext cx="7195684" cy="283029"/>
          </a:xfrm>
          <a:prstGeom prst="rect">
            <a:avLst/>
          </a:prstGeom>
        </p:spPr>
        <p:txBody>
          <a:bodyPr anchor="t" anchorCtr="0">
            <a:noAutofit/>
          </a:bodyPr>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29" name="Text Placeholder 28"/>
          <p:cNvSpPr>
            <a:spLocks noGrp="1"/>
          </p:cNvSpPr>
          <p:nvPr>
            <p:ph type="body" idx="11"/>
          </p:nvPr>
        </p:nvSpPr>
        <p:spPr>
          <a:xfrm>
            <a:off x="1295400" y="485775"/>
            <a:ext cx="7195684" cy="638175"/>
          </a:xfrm>
          <a:prstGeom prst="rect">
            <a:avLst/>
          </a:prstGeom>
        </p:spPr>
        <p:txBody>
          <a:bodyPr anchor="b" anchorCtr="0"/>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8" name="Text Placeholder 17"/>
          <p:cNvSpPr>
            <a:spLocks noGrp="1"/>
          </p:cNvSpPr>
          <p:nvPr>
            <p:ph type="body" idx="13"/>
          </p:nvPr>
        </p:nvSpPr>
        <p:spPr>
          <a:xfrm>
            <a:off x="1295400" y="5181600"/>
            <a:ext cx="7195684" cy="283029"/>
          </a:xfrm>
          <a:prstGeom prst="rect">
            <a:avLst/>
          </a:prstGeom>
        </p:spPr>
        <p:txBody>
          <a:bodyPr anchor="ctr" anchorCtr="0">
            <a:noAutofit/>
          </a:bodyPr>
          <a:lstStyle>
            <a:lvl1pPr marL="0" indent="0">
              <a:buNone/>
              <a:defRPr sz="2000" b="1">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22" name="Text Placeholder 21"/>
          <p:cNvSpPr>
            <a:spLocks noGrp="1"/>
          </p:cNvSpPr>
          <p:nvPr>
            <p:ph type="body" idx="14"/>
          </p:nvPr>
        </p:nvSpPr>
        <p:spPr>
          <a:xfrm>
            <a:off x="1295400" y="5470071"/>
            <a:ext cx="7195684" cy="283029"/>
          </a:xfrm>
          <a:prstGeom prst="rect">
            <a:avLst/>
          </a:prstGeom>
        </p:spPr>
        <p:txBody>
          <a:bodyPr anchor="t" anchorCtr="0">
            <a:noAutofit/>
          </a:bodyPr>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26" name="Text Placeholder 25"/>
          <p:cNvSpPr>
            <a:spLocks noGrp="1"/>
          </p:cNvSpPr>
          <p:nvPr>
            <p:ph type="body" idx="15"/>
          </p:nvPr>
        </p:nvSpPr>
        <p:spPr>
          <a:xfrm>
            <a:off x="1295400" y="6019800"/>
            <a:ext cx="7195684" cy="283029"/>
          </a:xfrm>
          <a:prstGeom prst="rect">
            <a:avLst/>
          </a:prstGeom>
        </p:spPr>
        <p:txBody>
          <a:bodyPr anchor="t" anchorCtr="0">
            <a:noAutofit/>
          </a:bodyPr>
          <a:lstStyle>
            <a:lvl1pPr marL="0" indent="0">
              <a:buNone/>
              <a:defRPr sz="11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cxnSp>
        <p:nvCxnSpPr>
          <p:cNvPr id="9" name="Straight Connector 8"/>
          <p:cNvCxnSpPr/>
          <p:nvPr/>
        </p:nvCxnSpPr>
        <p:spPr>
          <a:xfrm>
            <a:off x="1371600" y="6019800"/>
            <a:ext cx="6934200" cy="1588"/>
          </a:xfrm>
          <a:prstGeom prst="line">
            <a:avLst/>
          </a:prstGeom>
          <a:ln w="9525" cap="rnd" cmpd="sng" algn="ctr">
            <a:solidFill>
              <a:schemeClr val="accent4"/>
            </a:solidFill>
            <a:prstDash val="solid"/>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1" y="609600"/>
            <a:ext cx="3008313" cy="1045935"/>
          </a:xfrm>
          <a:prstGeom prst="rect">
            <a:avLst/>
          </a:prstGeom>
        </p:spPr>
        <p:txBody>
          <a:bodyPr anchor="b"/>
          <a:lstStyle>
            <a:lvl1pPr algn="l">
              <a:defRPr sz="20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575050" y="1752601"/>
            <a:ext cx="5111750" cy="43735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457202" y="1752600"/>
            <a:ext cx="3008313" cy="43735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Rectangle 7"/>
          <p:cNvSpPr>
            <a:spLocks noGrp="1"/>
          </p:cNvSpPr>
          <p:nvPr>
            <p:ph type="dt" sz="half" idx="10"/>
          </p:nvPr>
        </p:nvSpPr>
        <p:spPr/>
        <p:txBody>
          <a:bodyPr/>
          <a:lstStyle/>
          <a:p>
            <a:pPr>
              <a:defRPr/>
            </a:pPr>
            <a:endParaRPr lang="es-ES"/>
          </a:p>
        </p:txBody>
      </p:sp>
      <p:sp>
        <p:nvSpPr>
          <p:cNvPr id="9" name="Rectangle 8"/>
          <p:cNvSpPr>
            <a:spLocks noGrp="1"/>
          </p:cNvSpPr>
          <p:nvPr>
            <p:ph type="sldNum" sz="quarter" idx="11"/>
          </p:nvPr>
        </p:nvSpPr>
        <p:spPr/>
        <p:txBody>
          <a:bodyPr/>
          <a:lstStyle/>
          <a:p>
            <a:pPr>
              <a:defRPr/>
            </a:pPr>
            <a:fld id="{EB91376A-FCB6-453F-9B28-FB31D2A4CD0B}" type="slidenum">
              <a:rPr lang="es-ES" smtClean="0"/>
              <a:pPr>
                <a:defRPr/>
              </a:pPr>
              <a:t>‹Nº›</a:t>
            </a:fld>
            <a:endParaRPr lang="es-ES"/>
          </a:p>
        </p:txBody>
      </p:sp>
      <p:sp>
        <p:nvSpPr>
          <p:cNvPr id="10" name="Rectangle 9"/>
          <p:cNvSpPr>
            <a:spLocks noGrp="1"/>
          </p:cNvSpPr>
          <p:nvPr>
            <p:ph type="ftr" sz="quarter" idx="12"/>
          </p:nvPr>
        </p:nvSpPr>
        <p:spPr/>
        <p:txBody>
          <a:bodyPr/>
          <a:lstStyle/>
          <a:p>
            <a:pPr>
              <a:defRPr/>
            </a:pP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6800000" scaled="0"/>
          <a:tileRect/>
        </a:gradFill>
        <a:effectLst/>
      </p:bgPr>
    </p:bg>
    <p:spTree>
      <p:nvGrpSpPr>
        <p:cNvPr id="1" name=""/>
        <p:cNvGrpSpPr/>
        <p:nvPr/>
      </p:nvGrpSpPr>
      <p:grpSpPr>
        <a:xfrm>
          <a:off x="0" y="0"/>
          <a:ext cx="0" cy="0"/>
          <a:chOff x="0" y="0"/>
          <a:chExt cx="0" cy="0"/>
        </a:xfrm>
      </p:grpSpPr>
      <p:grpSp>
        <p:nvGrpSpPr>
          <p:cNvPr id="2" name="Group 16"/>
          <p:cNvGrpSpPr/>
          <p:nvPr/>
        </p:nvGrpSpPr>
        <p:grpSpPr>
          <a:xfrm>
            <a:off x="0" y="0"/>
            <a:ext cx="9144000" cy="6858000"/>
            <a:chOff x="0" y="0"/>
            <a:chExt cx="9144000" cy="6858000"/>
          </a:xfrm>
        </p:grpSpPr>
        <p:sp>
          <p:nvSpPr>
            <p:cNvPr id="23" name="Rectangle 22"/>
            <p:cNvSpPr/>
            <p:nvPr userDrawn="1"/>
          </p:nvSpPr>
          <p:spPr>
            <a:xfrm>
              <a:off x="0" y="0"/>
              <a:ext cx="9144000" cy="1993142"/>
            </a:xfrm>
            <a:prstGeom prst="rect">
              <a:avLst/>
            </a:prstGeom>
            <a:solidFill>
              <a:schemeClr val="accent4">
                <a:alpha val="82000"/>
              </a:schemeClr>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userDrawn="1"/>
          </p:nvSpPr>
          <p:spPr>
            <a:xfrm>
              <a:off x="0" y="4648200"/>
              <a:ext cx="9144000" cy="2209800"/>
            </a:xfrm>
            <a:prstGeom prst="rect">
              <a:avLst/>
            </a:prstGeom>
            <a:solidFill>
              <a:schemeClr val="accent4">
                <a:alpha val="82000"/>
              </a:schemeClr>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 Diagonal Corner Rectangle 24"/>
            <p:cNvSpPr/>
            <p:nvPr userDrawn="1"/>
          </p:nvSpPr>
          <p:spPr>
            <a:xfrm flipH="1">
              <a:off x="456150" y="457200"/>
              <a:ext cx="8229600" cy="5943600"/>
            </a:xfrm>
            <a:prstGeom prst="round2DiagRect">
              <a:avLst>
                <a:gd name="adj1" fmla="val 16667"/>
                <a:gd name="adj2" fmla="val 0"/>
              </a:avLst>
            </a:prstGeom>
            <a:solidFill>
              <a:schemeClr val="bg1">
                <a:alpha val="81000"/>
              </a:schemeClr>
            </a:solidFill>
            <a:ln w="28575"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userDrawn="1"/>
          </p:nvSpPr>
          <p:spPr>
            <a:xfrm>
              <a:off x="0" y="1028700"/>
              <a:ext cx="9144000" cy="1033272"/>
            </a:xfrm>
            <a:prstGeom prst="rect">
              <a:avLst/>
            </a:prstGeom>
            <a:solidFill>
              <a:schemeClr val="accent3">
                <a:alpha val="75000"/>
              </a:schemeClr>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15"/>
          <p:cNvGrpSpPr/>
          <p:nvPr/>
        </p:nvGrpSpPr>
        <p:grpSpPr>
          <a:xfrm>
            <a:off x="245390" y="3444498"/>
            <a:ext cx="381000" cy="1387098"/>
            <a:chOff x="245390" y="3444498"/>
            <a:chExt cx="381000" cy="1387098"/>
          </a:xfrm>
        </p:grpSpPr>
        <p:sp>
          <p:nvSpPr>
            <p:cNvPr id="28" name="Oval 27"/>
            <p:cNvSpPr/>
            <p:nvPr userDrawn="1"/>
          </p:nvSpPr>
          <p:spPr>
            <a:xfrm>
              <a:off x="245390" y="4450596"/>
              <a:ext cx="381000" cy="381000"/>
            </a:xfrm>
            <a:prstGeom prst="ellipse">
              <a:avLst/>
            </a:prstGeom>
            <a:solidFill>
              <a:schemeClr val="accent3"/>
            </a:solidFill>
            <a:ln w="25400" cap="rnd" cmpd="sng" algn="ctr">
              <a:solidFill>
                <a:schemeClr val="bg1"/>
              </a:solid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userDrawn="1"/>
          </p:nvSpPr>
          <p:spPr>
            <a:xfrm>
              <a:off x="245390" y="3947547"/>
              <a:ext cx="381000" cy="381000"/>
            </a:xfrm>
            <a:prstGeom prst="ellipse">
              <a:avLst/>
            </a:prstGeom>
            <a:solidFill>
              <a:schemeClr val="tx1"/>
            </a:solidFill>
            <a:ln w="25400" cap="rnd" cmpd="sng" algn="ctr">
              <a:solidFill>
                <a:schemeClr val="bg1"/>
              </a:solid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userDrawn="1"/>
          </p:nvSpPr>
          <p:spPr>
            <a:xfrm>
              <a:off x="245390" y="3444498"/>
              <a:ext cx="381000" cy="381000"/>
            </a:xfrm>
            <a:prstGeom prst="ellipse">
              <a:avLst/>
            </a:prstGeom>
            <a:solidFill>
              <a:schemeClr val="accent4"/>
            </a:solidFill>
            <a:ln w="25400" cap="rnd" cmpd="sng" algn="ctr">
              <a:solidFill>
                <a:schemeClr val="bg1"/>
              </a:solid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Placeholder 8"/>
          <p:cNvSpPr>
            <a:spLocks noGrp="1"/>
          </p:cNvSpPr>
          <p:nvPr>
            <p:ph type="title"/>
          </p:nvPr>
        </p:nvSpPr>
        <p:spPr>
          <a:xfrm>
            <a:off x="457200" y="576942"/>
            <a:ext cx="8229600" cy="1143000"/>
          </a:xfrm>
          <a:prstGeom prst="rect">
            <a:avLst/>
          </a:prstGeom>
        </p:spPr>
        <p:txBody>
          <a:bodyPr vert="horz" rtlCol="0" anchor="b" anchorCtr="0">
            <a:normAutofit/>
          </a:bodyPr>
          <a:lstStyle/>
          <a:p>
            <a:r>
              <a:rPr lang="es-ES" smtClean="0"/>
              <a:t>Haga clic para modificar el estilo de título del patrón</a:t>
            </a:r>
            <a:endParaRPr lang="en-US"/>
          </a:p>
        </p:txBody>
      </p:sp>
      <p:sp>
        <p:nvSpPr>
          <p:cNvPr id="10" name="Text Placeholder 9"/>
          <p:cNvSpPr>
            <a:spLocks noGrp="1"/>
          </p:cNvSpPr>
          <p:nvPr>
            <p:ph type="body" idx="1"/>
          </p:nvPr>
        </p:nvSpPr>
        <p:spPr>
          <a:xfrm>
            <a:off x="457200" y="1828801"/>
            <a:ext cx="8229600" cy="4297363"/>
          </a:xfrm>
          <a:prstGeom prst="rect">
            <a:avLst/>
          </a:prstGeom>
        </p:spPr>
        <p:txBody>
          <a:bodyPr vert="horz"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8" name="Date Placeholder 17"/>
          <p:cNvSpPr>
            <a:spLocks noGrp="1"/>
          </p:cNvSpPr>
          <p:nvPr>
            <p:ph type="dt" sz="half" idx="2"/>
          </p:nvPr>
        </p:nvSpPr>
        <p:spPr>
          <a:xfrm>
            <a:off x="457200" y="6477001"/>
            <a:ext cx="2133600" cy="244475"/>
          </a:xfrm>
          <a:prstGeom prst="rect">
            <a:avLst/>
          </a:prstGeom>
        </p:spPr>
        <p:txBody>
          <a:bodyPr vert="horz" rtlCol="0" anchor="ctr"/>
          <a:lstStyle>
            <a:lvl1pPr algn="l">
              <a:defRPr sz="1000">
                <a:solidFill>
                  <a:schemeClr val="tx1"/>
                </a:solidFill>
              </a:defRPr>
            </a:lvl1pPr>
          </a:lstStyle>
          <a:p>
            <a:pPr>
              <a:defRPr/>
            </a:pPr>
            <a:endParaRPr lang="es-ES"/>
          </a:p>
        </p:txBody>
      </p:sp>
      <p:sp>
        <p:nvSpPr>
          <p:cNvPr id="19" name="Footer Placeholder 18"/>
          <p:cNvSpPr>
            <a:spLocks noGrp="1"/>
          </p:cNvSpPr>
          <p:nvPr>
            <p:ph type="ftr" sz="quarter" idx="3"/>
          </p:nvPr>
        </p:nvSpPr>
        <p:spPr>
          <a:xfrm>
            <a:off x="3124200" y="6477001"/>
            <a:ext cx="2895600" cy="244475"/>
          </a:xfrm>
          <a:prstGeom prst="rect">
            <a:avLst/>
          </a:prstGeom>
        </p:spPr>
        <p:txBody>
          <a:bodyPr vert="horz" rtlCol="0" anchor="ctr"/>
          <a:lstStyle>
            <a:lvl1pPr algn="ctr">
              <a:defRPr sz="1000">
                <a:solidFill>
                  <a:schemeClr val="tx1"/>
                </a:solidFill>
              </a:defRPr>
            </a:lvl1pPr>
          </a:lstStyle>
          <a:p>
            <a:pPr>
              <a:defRPr/>
            </a:pPr>
            <a:endParaRPr lang="es-ES"/>
          </a:p>
        </p:txBody>
      </p:sp>
      <p:sp>
        <p:nvSpPr>
          <p:cNvPr id="20" name="Slide Number Placeholder 19"/>
          <p:cNvSpPr>
            <a:spLocks noGrp="1"/>
          </p:cNvSpPr>
          <p:nvPr>
            <p:ph type="sldNum" sz="quarter" idx="4"/>
          </p:nvPr>
        </p:nvSpPr>
        <p:spPr>
          <a:xfrm>
            <a:off x="6553200" y="6477001"/>
            <a:ext cx="2133600" cy="244475"/>
          </a:xfrm>
          <a:prstGeom prst="rect">
            <a:avLst/>
          </a:prstGeom>
        </p:spPr>
        <p:txBody>
          <a:bodyPr vert="horz" rtlCol="0" anchor="ctr"/>
          <a:lstStyle>
            <a:lvl1pPr algn="r">
              <a:defRPr sz="1000">
                <a:solidFill>
                  <a:schemeClr val="tx1"/>
                </a:solidFill>
              </a:defRPr>
            </a:lvl1pPr>
          </a:lstStyle>
          <a:p>
            <a:pPr>
              <a:defRPr/>
            </a:pPr>
            <a:fld id="{DF9A8D0B-5539-4535-90E7-C5D077541683}" type="slidenum">
              <a:rPr lang="es-ES" smtClean="0"/>
              <a:pPr>
                <a:defRPr/>
              </a:pPr>
              <a:t>‹Nº›</a:t>
            </a:fld>
            <a:endParaRPr lang="es-E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transition spd="med">
    <p:fade/>
  </p:transition>
  <p:txStyles>
    <p:titleStyle>
      <a:lvl1pPr algn="l" rtl="0" eaLnBrk="1" latinLnBrk="0" hangingPunct="1">
        <a:spcBef>
          <a:spcPct val="0"/>
        </a:spcBef>
        <a:buNone/>
        <a:defRPr sz="6000" kern="1200">
          <a:solidFill>
            <a:schemeClr val="bg1"/>
          </a:solidFill>
          <a:latin typeface="+mj-lt"/>
          <a:ea typeface="+mj-ea"/>
          <a:cs typeface="+mj-cs"/>
        </a:defRPr>
      </a:lvl1pPr>
    </p:titleStyle>
    <p:bodyStyle>
      <a:lvl1pPr marL="342900" indent="-342900" algn="l" rtl="0" eaLnBrk="1" latinLnBrk="0" hangingPunct="1">
        <a:spcBef>
          <a:spcPct val="20000"/>
        </a:spcBef>
        <a:buFont typeface="Arial"/>
        <a:buChar char="•"/>
        <a:defRPr sz="3200" kern="1200">
          <a:solidFill>
            <a:schemeClr val="tx1"/>
          </a:solidFill>
          <a:latin typeface="+mj-lt"/>
          <a:ea typeface="+mn-ea"/>
          <a:cs typeface="+mn-cs"/>
        </a:defRPr>
      </a:lvl1pPr>
      <a:lvl2pPr marL="742950" indent="-285750" algn="l" rtl="0" eaLnBrk="1" latinLnBrk="0" hangingPunct="1">
        <a:spcBef>
          <a:spcPct val="20000"/>
        </a:spcBef>
        <a:buFont typeface="Arial"/>
        <a:buChar char="–"/>
        <a:defRPr sz="2800" kern="1200">
          <a:solidFill>
            <a:schemeClr val="tx1"/>
          </a:solidFill>
          <a:latin typeface="+mj-lt"/>
          <a:ea typeface="+mn-ea"/>
          <a:cs typeface="+mn-cs"/>
        </a:defRPr>
      </a:lvl2pPr>
      <a:lvl3pPr marL="1143000" indent="-228600" algn="l" rtl="0" eaLnBrk="1" latinLnBrk="0" hangingPunct="1">
        <a:spcBef>
          <a:spcPct val="20000"/>
        </a:spcBef>
        <a:buFont typeface="Arial"/>
        <a:buChar char="•"/>
        <a:defRPr sz="2400" kern="1200">
          <a:solidFill>
            <a:schemeClr val="tx1"/>
          </a:solidFill>
          <a:latin typeface="+mj-lt"/>
          <a:ea typeface="+mn-ea"/>
          <a:cs typeface="+mn-cs"/>
        </a:defRPr>
      </a:lvl3pPr>
      <a:lvl4pPr marL="1600200" indent="-228600" algn="l" rtl="0" eaLnBrk="1" latinLnBrk="0" hangingPunct="1">
        <a:spcBef>
          <a:spcPct val="20000"/>
        </a:spcBef>
        <a:buFont typeface="Arial"/>
        <a:buChar char="–"/>
        <a:defRPr sz="2000" kern="1200">
          <a:solidFill>
            <a:schemeClr val="tx1"/>
          </a:solidFill>
          <a:latin typeface="+mj-lt"/>
          <a:ea typeface="+mn-ea"/>
          <a:cs typeface="+mn-cs"/>
        </a:defRPr>
      </a:lvl4pPr>
      <a:lvl5pPr marL="2057400" indent="-228600" algn="l" rtl="0" eaLnBrk="1" latinLnBrk="0" hangingPunct="1">
        <a:spcBef>
          <a:spcPct val="20000"/>
        </a:spcBef>
        <a:buFont typeface="Arial"/>
        <a:buChar char="»"/>
        <a:defRPr sz="2000" kern="1200">
          <a:solidFill>
            <a:schemeClr val="tx1"/>
          </a:solidFill>
          <a:latin typeface="+mj-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827585" y="2492375"/>
            <a:ext cx="7632847" cy="2089150"/>
          </a:xfrm>
          <a:prstGeom prst="rect">
            <a:avLst/>
          </a:prstGeom>
          <a:solidFill>
            <a:schemeClr val="accent1"/>
          </a:solidFill>
          <a:ln w="12700">
            <a:solidFill>
              <a:schemeClr val="tx1"/>
            </a:solidFill>
            <a:miter lim="800000"/>
            <a:headEnd/>
            <a:tailEnd/>
          </a:ln>
        </p:spPr>
        <p:txBody>
          <a:bodyPr wrap="none" anchor="ctr"/>
          <a:lstStyle/>
          <a:p>
            <a:pPr algn="ctr"/>
            <a:r>
              <a:rPr lang="es-ES_tradnl" sz="3600" b="1" dirty="0" smtClean="0">
                <a:solidFill>
                  <a:srgbClr val="002060"/>
                </a:solidFill>
                <a:latin typeface="Trebuchet MS" pitchFamily="34" charset="0"/>
              </a:rPr>
              <a:t>ASEGURAMIENTO Y MEJORAMIENTO</a:t>
            </a:r>
            <a:endParaRPr lang="es-ES_tradnl" sz="3600" b="1" dirty="0">
              <a:solidFill>
                <a:srgbClr val="002060"/>
              </a:solidFill>
              <a:latin typeface="Trebuchet MS" pitchFamily="34" charset="0"/>
            </a:endParaRPr>
          </a:p>
          <a:p>
            <a:pPr algn="ctr"/>
            <a:r>
              <a:rPr lang="es-ES_tradnl" sz="3600" b="1" dirty="0" smtClean="0">
                <a:solidFill>
                  <a:srgbClr val="002060"/>
                </a:solidFill>
                <a:latin typeface="Trebuchet MS" pitchFamily="34" charset="0"/>
              </a:rPr>
              <a:t>DE LA CALIDAD</a:t>
            </a:r>
            <a:endParaRPr lang="es-ES_tradnl" sz="3600" b="1" dirty="0">
              <a:solidFill>
                <a:srgbClr val="002060"/>
              </a:solidFill>
              <a:latin typeface="Trebuchet MS" pitchFamily="34" charset="0"/>
            </a:endParaRPr>
          </a:p>
        </p:txBody>
      </p:sp>
      <p:sp>
        <p:nvSpPr>
          <p:cNvPr id="8195" name="Text Box 8"/>
          <p:cNvSpPr txBox="1">
            <a:spLocks noChangeArrowheads="1"/>
          </p:cNvSpPr>
          <p:nvPr/>
        </p:nvSpPr>
        <p:spPr bwMode="auto">
          <a:xfrm>
            <a:off x="1115616" y="5589240"/>
            <a:ext cx="4032696" cy="586957"/>
          </a:xfrm>
          <a:prstGeom prst="rect">
            <a:avLst/>
          </a:prstGeom>
          <a:noFill/>
          <a:ln w="9525">
            <a:noFill/>
            <a:miter lim="800000"/>
            <a:headEnd/>
            <a:tailEnd/>
          </a:ln>
        </p:spPr>
        <p:txBody>
          <a:bodyPr wrap="square" lIns="90000" tIns="46800" rIns="90000" bIns="46800">
            <a:spAutoFit/>
          </a:bodyPr>
          <a:lstStyle/>
          <a:p>
            <a:r>
              <a:rPr lang="es-NI" sz="1600" b="1" dirty="0" smtClean="0">
                <a:solidFill>
                  <a:srgbClr val="002060"/>
                </a:solidFill>
                <a:latin typeface="Trebuchet MS" pitchFamily="34" charset="0"/>
              </a:rPr>
              <a:t>Dr. </a:t>
            </a:r>
            <a:r>
              <a:rPr lang="es-NI" sz="1600" b="1" dirty="0">
                <a:solidFill>
                  <a:srgbClr val="002060"/>
                </a:solidFill>
                <a:latin typeface="Trebuchet MS" pitchFamily="34" charset="0"/>
              </a:rPr>
              <a:t>CARLOS OLIVARES</a:t>
            </a:r>
          </a:p>
          <a:p>
            <a:r>
              <a:rPr lang="es-NI" sz="1600" b="1" dirty="0" smtClean="0">
                <a:solidFill>
                  <a:srgbClr val="002060"/>
                </a:solidFill>
                <a:latin typeface="Trebuchet MS" pitchFamily="34" charset="0"/>
              </a:rPr>
              <a:t>E-mail:</a:t>
            </a:r>
            <a:r>
              <a:rPr lang="es-NI" sz="1600" b="1" dirty="0" smtClean="0">
                <a:solidFill>
                  <a:schemeClr val="tx2">
                    <a:lumMod val="75000"/>
                  </a:schemeClr>
                </a:solidFill>
                <a:latin typeface="Trebuchet MS" pitchFamily="34" charset="0"/>
              </a:rPr>
              <a:t>colivares66@gmail.com</a:t>
            </a:r>
          </a:p>
        </p:txBody>
      </p:sp>
      <p:sp>
        <p:nvSpPr>
          <p:cNvPr id="8196" name="Text Box 9"/>
          <p:cNvSpPr txBox="1">
            <a:spLocks noChangeArrowheads="1"/>
          </p:cNvSpPr>
          <p:nvPr/>
        </p:nvSpPr>
        <p:spPr bwMode="auto">
          <a:xfrm>
            <a:off x="2825750" y="5446713"/>
            <a:ext cx="180975" cy="304800"/>
          </a:xfrm>
          <a:prstGeom prst="rect">
            <a:avLst/>
          </a:prstGeom>
          <a:noFill/>
          <a:ln w="9525">
            <a:noFill/>
            <a:miter lim="800000"/>
            <a:headEnd/>
            <a:tailEnd/>
          </a:ln>
        </p:spPr>
        <p:txBody>
          <a:bodyPr wrap="none" lIns="90000" tIns="46800" rIns="90000" bIns="46800">
            <a:spAutoFit/>
          </a:bodyPr>
          <a:lstStyle/>
          <a:p>
            <a:endParaRPr lang="es-NI"/>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flipH="1" flipV="1">
            <a:off x="4716463" y="1628775"/>
            <a:ext cx="4191000" cy="43434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p:spPr>
        <p:txBody>
          <a:bodyPr wrap="none" anchor="ctr"/>
          <a:lstStyle/>
          <a:p>
            <a:endParaRPr lang="es-SV"/>
          </a:p>
        </p:txBody>
      </p:sp>
      <p:sp>
        <p:nvSpPr>
          <p:cNvPr id="17411" name="Text Box 3"/>
          <p:cNvSpPr txBox="1">
            <a:spLocks noChangeArrowheads="1"/>
          </p:cNvSpPr>
          <p:nvPr/>
        </p:nvSpPr>
        <p:spPr bwMode="auto">
          <a:xfrm>
            <a:off x="6019800" y="3581400"/>
            <a:ext cx="1524000" cy="396875"/>
          </a:xfrm>
          <a:prstGeom prst="rect">
            <a:avLst/>
          </a:prstGeom>
          <a:noFill/>
          <a:ln w="12700">
            <a:noFill/>
            <a:miter lim="800000"/>
            <a:headEnd/>
            <a:tailEnd/>
          </a:ln>
        </p:spPr>
        <p:txBody>
          <a:bodyPr>
            <a:spAutoFit/>
          </a:bodyPr>
          <a:lstStyle/>
          <a:p>
            <a:pPr algn="ctr" eaLnBrk="0" hangingPunct="0">
              <a:spcBef>
                <a:spcPct val="50000"/>
              </a:spcBef>
            </a:pPr>
            <a:r>
              <a:rPr lang="es-ES_tradnl" sz="2000" b="1" dirty="0">
                <a:solidFill>
                  <a:srgbClr val="800000"/>
                </a:solidFill>
                <a:latin typeface="Trebuchet MS" pitchFamily="34" charset="0"/>
              </a:rPr>
              <a:t>Programa</a:t>
            </a:r>
          </a:p>
        </p:txBody>
      </p:sp>
      <p:sp>
        <p:nvSpPr>
          <p:cNvPr id="17412" name="Text Box 4"/>
          <p:cNvSpPr txBox="1">
            <a:spLocks noChangeArrowheads="1"/>
          </p:cNvSpPr>
          <p:nvPr/>
        </p:nvSpPr>
        <p:spPr bwMode="auto">
          <a:xfrm>
            <a:off x="6096000" y="2057400"/>
            <a:ext cx="1524000" cy="396875"/>
          </a:xfrm>
          <a:prstGeom prst="rect">
            <a:avLst/>
          </a:prstGeom>
          <a:noFill/>
          <a:ln w="12700">
            <a:noFill/>
            <a:miter lim="800000"/>
            <a:headEnd/>
            <a:tailEnd/>
          </a:ln>
        </p:spPr>
        <p:txBody>
          <a:bodyPr>
            <a:spAutoFit/>
          </a:bodyPr>
          <a:lstStyle/>
          <a:p>
            <a:pPr algn="ctr" eaLnBrk="0" hangingPunct="0">
              <a:spcBef>
                <a:spcPct val="50000"/>
              </a:spcBef>
            </a:pPr>
            <a:r>
              <a:rPr lang="es-ES_tradnl" sz="2000" b="1" dirty="0">
                <a:solidFill>
                  <a:srgbClr val="800000"/>
                </a:solidFill>
                <a:latin typeface="Trebuchet MS" pitchFamily="34" charset="0"/>
              </a:rPr>
              <a:t>Institución</a:t>
            </a:r>
          </a:p>
        </p:txBody>
      </p:sp>
      <p:sp>
        <p:nvSpPr>
          <p:cNvPr id="17413" name="AutoShape 5"/>
          <p:cNvSpPr>
            <a:spLocks noChangeArrowheads="1"/>
          </p:cNvSpPr>
          <p:nvPr/>
        </p:nvSpPr>
        <p:spPr bwMode="auto">
          <a:xfrm>
            <a:off x="381000" y="1371600"/>
            <a:ext cx="2590800" cy="2362200"/>
          </a:xfrm>
          <a:prstGeom prst="wedgeRectCallout">
            <a:avLst>
              <a:gd name="adj1" fmla="val 124940"/>
              <a:gd name="adj2" fmla="val 36560"/>
            </a:avLst>
          </a:prstGeom>
          <a:solidFill>
            <a:schemeClr val="tx2">
              <a:lumMod val="20000"/>
              <a:lumOff val="80000"/>
            </a:schemeClr>
          </a:solidFill>
          <a:ln w="12700">
            <a:solidFill>
              <a:schemeClr val="tx1"/>
            </a:solidFill>
            <a:miter lim="800000"/>
            <a:headEnd/>
            <a:tailEnd/>
          </a:ln>
        </p:spPr>
        <p:txBody>
          <a:bodyPr wrap="none" anchor="ctr"/>
          <a:lstStyle/>
          <a:p>
            <a:pPr algn="ctr" eaLnBrk="0" hangingPunct="0"/>
            <a:endParaRPr lang="es-ES_tradnl" sz="2400">
              <a:latin typeface="Book Antiqua" pitchFamily="18" charset="0"/>
            </a:endParaRPr>
          </a:p>
        </p:txBody>
      </p:sp>
      <p:sp>
        <p:nvSpPr>
          <p:cNvPr id="17414" name="Text Box 6"/>
          <p:cNvSpPr txBox="1">
            <a:spLocks noChangeArrowheads="1"/>
          </p:cNvSpPr>
          <p:nvPr/>
        </p:nvSpPr>
        <p:spPr bwMode="auto">
          <a:xfrm>
            <a:off x="323850" y="1628775"/>
            <a:ext cx="2808288" cy="1604963"/>
          </a:xfrm>
          <a:prstGeom prst="rect">
            <a:avLst/>
          </a:prstGeom>
          <a:noFill/>
          <a:ln w="12700">
            <a:noFill/>
            <a:miter lim="800000"/>
            <a:headEnd/>
            <a:tailEnd/>
          </a:ln>
        </p:spPr>
        <p:txBody>
          <a:bodyPr>
            <a:spAutoFit/>
          </a:bodyPr>
          <a:lstStyle/>
          <a:p>
            <a:pPr eaLnBrk="0" hangingPunct="0">
              <a:spcBef>
                <a:spcPct val="50000"/>
              </a:spcBef>
              <a:buFontTx/>
              <a:buChar char="•"/>
            </a:pPr>
            <a:r>
              <a:rPr lang="es-ES_tradnl" sz="1800" dirty="0">
                <a:latin typeface="Book Antiqua" pitchFamily="18" charset="0"/>
              </a:rPr>
              <a:t> </a:t>
            </a:r>
            <a:r>
              <a:rPr lang="es-ES_tradnl" sz="1800" dirty="0">
                <a:solidFill>
                  <a:srgbClr val="000000"/>
                </a:solidFill>
                <a:latin typeface="Trebuchet MS" pitchFamily="34" charset="0"/>
              </a:rPr>
              <a:t>Mejoramiento</a:t>
            </a:r>
          </a:p>
          <a:p>
            <a:pPr eaLnBrk="0" hangingPunct="0">
              <a:spcBef>
                <a:spcPct val="50000"/>
              </a:spcBef>
              <a:buFontTx/>
              <a:buChar char="•"/>
            </a:pPr>
            <a:r>
              <a:rPr lang="es-ES_tradnl" sz="1800" dirty="0">
                <a:solidFill>
                  <a:srgbClr val="000000"/>
                </a:solidFill>
                <a:latin typeface="Trebuchet MS" pitchFamily="34" charset="0"/>
              </a:rPr>
              <a:t> Propósitos declarados</a:t>
            </a:r>
          </a:p>
          <a:p>
            <a:pPr eaLnBrk="0" hangingPunct="0">
              <a:spcBef>
                <a:spcPct val="50000"/>
              </a:spcBef>
              <a:buFontTx/>
              <a:buChar char="•"/>
            </a:pPr>
            <a:r>
              <a:rPr lang="es-ES_tradnl" sz="1800" dirty="0">
                <a:solidFill>
                  <a:srgbClr val="000000"/>
                </a:solidFill>
                <a:latin typeface="Trebuchet MS" pitchFamily="34" charset="0"/>
              </a:rPr>
              <a:t> Autoevaluación</a:t>
            </a:r>
          </a:p>
          <a:p>
            <a:pPr eaLnBrk="0" hangingPunct="0">
              <a:spcBef>
                <a:spcPct val="50000"/>
              </a:spcBef>
              <a:buFontTx/>
              <a:buChar char="•"/>
            </a:pPr>
            <a:r>
              <a:rPr lang="es-ES_tradnl" sz="1800" dirty="0">
                <a:solidFill>
                  <a:srgbClr val="000000"/>
                </a:solidFill>
                <a:latin typeface="Trebuchet MS" pitchFamily="34" charset="0"/>
              </a:rPr>
              <a:t> Auditoría académica</a:t>
            </a:r>
          </a:p>
        </p:txBody>
      </p:sp>
      <p:sp>
        <p:nvSpPr>
          <p:cNvPr id="17415" name="AutoShape 7"/>
          <p:cNvSpPr>
            <a:spLocks noChangeArrowheads="1"/>
          </p:cNvSpPr>
          <p:nvPr/>
        </p:nvSpPr>
        <p:spPr bwMode="auto">
          <a:xfrm rot="-10795412">
            <a:off x="379413" y="4419600"/>
            <a:ext cx="2667000" cy="2057400"/>
          </a:xfrm>
          <a:prstGeom prst="wedgeRectCallout">
            <a:avLst>
              <a:gd name="adj1" fmla="val -184384"/>
              <a:gd name="adj2" fmla="val 63514"/>
            </a:avLst>
          </a:prstGeom>
          <a:solidFill>
            <a:schemeClr val="accent2">
              <a:lumMod val="40000"/>
              <a:lumOff val="60000"/>
            </a:schemeClr>
          </a:solidFill>
          <a:ln w="12700">
            <a:solidFill>
              <a:schemeClr val="tx1"/>
            </a:solidFill>
            <a:miter lim="800000"/>
            <a:headEnd/>
            <a:tailEnd/>
          </a:ln>
        </p:spPr>
        <p:txBody>
          <a:bodyPr rot="10800000" wrap="none" anchor="ctr"/>
          <a:lstStyle/>
          <a:p>
            <a:pPr algn="ctr" eaLnBrk="0" hangingPunct="0"/>
            <a:endParaRPr lang="es-ES_tradnl" sz="2400">
              <a:latin typeface="Book Antiqua" pitchFamily="18" charset="0"/>
            </a:endParaRPr>
          </a:p>
        </p:txBody>
      </p:sp>
      <p:sp>
        <p:nvSpPr>
          <p:cNvPr id="17416" name="Text Box 8"/>
          <p:cNvSpPr txBox="1">
            <a:spLocks noChangeArrowheads="1"/>
          </p:cNvSpPr>
          <p:nvPr/>
        </p:nvSpPr>
        <p:spPr bwMode="auto">
          <a:xfrm>
            <a:off x="533400" y="4419600"/>
            <a:ext cx="2286000" cy="884238"/>
          </a:xfrm>
          <a:prstGeom prst="rect">
            <a:avLst/>
          </a:prstGeom>
          <a:noFill/>
          <a:ln w="12700">
            <a:noFill/>
            <a:miter lim="800000"/>
            <a:headEnd/>
            <a:tailEnd/>
          </a:ln>
        </p:spPr>
        <p:txBody>
          <a:bodyPr>
            <a:spAutoFit/>
          </a:bodyPr>
          <a:lstStyle/>
          <a:p>
            <a:pPr eaLnBrk="0" hangingPunct="0"/>
            <a:endParaRPr lang="es-ES_tradnl" sz="1600">
              <a:latin typeface="Book Antiqua" pitchFamily="18" charset="0"/>
            </a:endParaRPr>
          </a:p>
          <a:p>
            <a:pPr eaLnBrk="0" hangingPunct="0">
              <a:spcBef>
                <a:spcPct val="50000"/>
              </a:spcBef>
            </a:pPr>
            <a:endParaRPr lang="es-ES_tradnl" sz="2400">
              <a:latin typeface="Book Antiqua" pitchFamily="18" charset="0"/>
            </a:endParaRPr>
          </a:p>
        </p:txBody>
      </p:sp>
      <p:sp>
        <p:nvSpPr>
          <p:cNvPr id="17417" name="Text Box 9"/>
          <p:cNvSpPr txBox="1">
            <a:spLocks noChangeArrowheads="1"/>
          </p:cNvSpPr>
          <p:nvPr/>
        </p:nvSpPr>
        <p:spPr bwMode="auto">
          <a:xfrm>
            <a:off x="468313" y="4365625"/>
            <a:ext cx="2965450" cy="1987550"/>
          </a:xfrm>
          <a:prstGeom prst="rect">
            <a:avLst/>
          </a:prstGeom>
          <a:noFill/>
          <a:ln w="12700">
            <a:noFill/>
            <a:miter lim="800000"/>
            <a:headEnd/>
            <a:tailEnd/>
          </a:ln>
        </p:spPr>
        <p:txBody>
          <a:bodyPr>
            <a:spAutoFit/>
          </a:bodyPr>
          <a:lstStyle/>
          <a:p>
            <a:pPr eaLnBrk="0" hangingPunct="0">
              <a:lnSpc>
                <a:spcPct val="130000"/>
              </a:lnSpc>
              <a:buFontTx/>
              <a:buChar char="•"/>
            </a:pPr>
            <a:r>
              <a:rPr lang="es-ES_tradnl" sz="1800" dirty="0">
                <a:solidFill>
                  <a:schemeClr val="bg1"/>
                </a:solidFill>
              </a:rPr>
              <a:t> </a:t>
            </a:r>
            <a:r>
              <a:rPr lang="es-ES_tradnl" sz="1800" dirty="0">
                <a:solidFill>
                  <a:srgbClr val="000000"/>
                </a:solidFill>
                <a:latin typeface="Trebuchet MS" pitchFamily="34" charset="0"/>
              </a:rPr>
              <a:t>Garantía Pública</a:t>
            </a:r>
          </a:p>
          <a:p>
            <a:pPr eaLnBrk="0" hangingPunct="0">
              <a:buFontTx/>
              <a:buChar char="•"/>
            </a:pPr>
            <a:r>
              <a:rPr lang="es-ES_tradnl" sz="1800" dirty="0">
                <a:solidFill>
                  <a:srgbClr val="000000"/>
                </a:solidFill>
                <a:latin typeface="Trebuchet MS" pitchFamily="34" charset="0"/>
              </a:rPr>
              <a:t> Criterios o estándares         </a:t>
            </a:r>
          </a:p>
          <a:p>
            <a:pPr eaLnBrk="0" hangingPunct="0"/>
            <a:r>
              <a:rPr lang="es-ES_tradnl" sz="1800" dirty="0">
                <a:solidFill>
                  <a:srgbClr val="000000"/>
                </a:solidFill>
                <a:latin typeface="Trebuchet MS" pitchFamily="34" charset="0"/>
              </a:rPr>
              <a:t>    nacionales e </a:t>
            </a:r>
          </a:p>
          <a:p>
            <a:pPr eaLnBrk="0" hangingPunct="0"/>
            <a:r>
              <a:rPr lang="es-ES_tradnl" sz="1800" dirty="0">
                <a:solidFill>
                  <a:srgbClr val="000000"/>
                </a:solidFill>
                <a:latin typeface="Trebuchet MS" pitchFamily="34" charset="0"/>
              </a:rPr>
              <a:t>    internacionales</a:t>
            </a:r>
          </a:p>
          <a:p>
            <a:pPr eaLnBrk="0" hangingPunct="0">
              <a:lnSpc>
                <a:spcPct val="130000"/>
              </a:lnSpc>
              <a:buFontTx/>
              <a:buChar char="•"/>
            </a:pPr>
            <a:r>
              <a:rPr lang="es-ES_tradnl" sz="1800" dirty="0">
                <a:solidFill>
                  <a:srgbClr val="000000"/>
                </a:solidFill>
                <a:latin typeface="Trebuchet MS" pitchFamily="34" charset="0"/>
              </a:rPr>
              <a:t> Autoevaluación</a:t>
            </a:r>
          </a:p>
          <a:p>
            <a:pPr eaLnBrk="0" hangingPunct="0">
              <a:lnSpc>
                <a:spcPct val="130000"/>
              </a:lnSpc>
              <a:buFontTx/>
              <a:buChar char="•"/>
            </a:pPr>
            <a:r>
              <a:rPr lang="es-ES_tradnl" sz="1800" dirty="0">
                <a:solidFill>
                  <a:srgbClr val="000000"/>
                </a:solidFill>
                <a:latin typeface="Trebuchet MS" pitchFamily="34" charset="0"/>
              </a:rPr>
              <a:t> Evaluación externa</a:t>
            </a:r>
          </a:p>
        </p:txBody>
      </p:sp>
      <p:sp>
        <p:nvSpPr>
          <p:cNvPr id="17418" name="Rectangle 10"/>
          <p:cNvSpPr>
            <a:spLocks noGrp="1" noChangeArrowheads="1"/>
          </p:cNvSpPr>
          <p:nvPr>
            <p:ph type="title"/>
          </p:nvPr>
        </p:nvSpPr>
        <p:spPr>
          <a:xfrm>
            <a:off x="0" y="0"/>
            <a:ext cx="9144000" cy="1268413"/>
          </a:xfrm>
          <a:noFill/>
          <a:ln>
            <a:solidFill>
              <a:srgbClr val="333333"/>
            </a:solidFill>
          </a:ln>
        </p:spPr>
        <p:txBody>
          <a:bodyPr anchor="ctr"/>
          <a:lstStyle/>
          <a:p>
            <a:r>
              <a:rPr lang="es-ES_tradnl" sz="3200" dirty="0" smtClean="0">
                <a:solidFill>
                  <a:srgbClr val="000066"/>
                </a:solidFill>
                <a:latin typeface="Trebuchet MS" pitchFamily="34" charset="0"/>
              </a:rPr>
              <a:t>Estructura de un Sistema de Regulación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827584" y="2492896"/>
            <a:ext cx="7704856" cy="3888432"/>
          </a:xfrm>
        </p:spPr>
        <p:txBody>
          <a:bodyPr/>
          <a:lstStyle/>
          <a:p>
            <a:pPr algn="just">
              <a:buClr>
                <a:schemeClr val="tx1"/>
              </a:buClr>
              <a:buBlip>
                <a:blip r:embed="rId2"/>
              </a:buBlip>
            </a:pPr>
            <a:r>
              <a:rPr lang="es-ES_tradnl" sz="2200" dirty="0" smtClean="0">
                <a:latin typeface="Trebuchet MS" pitchFamily="34" charset="0"/>
              </a:rPr>
              <a:t>En términos amplios y generales, una IES perfecciona los niveles de calidad y de excelencia de sus programas académicos a través de:</a:t>
            </a:r>
          </a:p>
          <a:p>
            <a:pPr algn="just">
              <a:buClr>
                <a:schemeClr val="tx1"/>
              </a:buClr>
              <a:buFont typeface="Wingdings" pitchFamily="2" charset="2"/>
              <a:buNone/>
            </a:pPr>
            <a:endParaRPr lang="es-ES_tradnl" sz="2200" dirty="0" smtClean="0">
              <a:latin typeface="Trebuchet MS" pitchFamily="34" charset="0"/>
            </a:endParaRPr>
          </a:p>
          <a:p>
            <a:pPr marL="914400" lvl="1" indent="-457200" algn="just">
              <a:buClr>
                <a:schemeClr val="tx1"/>
              </a:buClr>
              <a:buFont typeface="+mj-lt"/>
              <a:buAutoNum type="arabicPeriod"/>
            </a:pPr>
            <a:r>
              <a:rPr lang="es-ES_tradnl" sz="2200" dirty="0" smtClean="0">
                <a:latin typeface="Trebuchet MS" pitchFamily="34" charset="0"/>
              </a:rPr>
              <a:t>La superación sistemática y metódica de su gestión académica.</a:t>
            </a:r>
          </a:p>
          <a:p>
            <a:pPr marL="914400" lvl="1" indent="-457200" algn="just">
              <a:buClr>
                <a:schemeClr val="tx1"/>
              </a:buClr>
              <a:buFont typeface="+mj-lt"/>
              <a:buAutoNum type="arabicPeriod"/>
            </a:pPr>
            <a:endParaRPr lang="es-ES_tradnl" sz="2200" dirty="0" smtClean="0">
              <a:latin typeface="Trebuchet MS" pitchFamily="34" charset="0"/>
            </a:endParaRPr>
          </a:p>
          <a:p>
            <a:pPr marL="914400" lvl="1" indent="-457200" algn="just">
              <a:buClr>
                <a:schemeClr val="tx1"/>
              </a:buClr>
              <a:buFont typeface="+mj-lt"/>
              <a:buAutoNum type="arabicPeriod"/>
            </a:pPr>
            <a:r>
              <a:rPr lang="es-ES_tradnl" sz="2200" dirty="0" smtClean="0">
                <a:latin typeface="Trebuchet MS" pitchFamily="34" charset="0"/>
              </a:rPr>
              <a:t>El constante perfeccionamiento de sus cuadros académico.</a:t>
            </a:r>
          </a:p>
          <a:p>
            <a:pPr>
              <a:buClr>
                <a:schemeClr val="tx1"/>
              </a:buClr>
              <a:buFont typeface="Wingdings" pitchFamily="2" charset="2"/>
              <a:buNone/>
            </a:pPr>
            <a:endParaRPr lang="es-ES_tradnl" sz="2400" dirty="0" smtClean="0"/>
          </a:p>
        </p:txBody>
      </p:sp>
      <p:sp>
        <p:nvSpPr>
          <p:cNvPr id="18434" name="Rectangle 2"/>
          <p:cNvSpPr>
            <a:spLocks noGrp="1" noChangeArrowheads="1"/>
          </p:cNvSpPr>
          <p:nvPr>
            <p:ph type="title"/>
          </p:nvPr>
        </p:nvSpPr>
        <p:spPr>
          <a:xfrm>
            <a:off x="0" y="1052736"/>
            <a:ext cx="7315200" cy="1020763"/>
          </a:xfrm>
        </p:spPr>
        <p:txBody>
          <a:bodyPr>
            <a:noAutofit/>
          </a:bodyPr>
          <a:lstStyle/>
          <a:p>
            <a:r>
              <a:rPr lang="es-ES_tradnl" sz="3200" dirty="0" smtClean="0">
                <a:solidFill>
                  <a:srgbClr val="002060"/>
                </a:solidFill>
                <a:latin typeface="Trebuchet MS" pitchFamily="34" charset="0"/>
              </a:rPr>
              <a:t>El aseguramiento de la calidad y la evaluación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395536" y="1988840"/>
            <a:ext cx="8352532" cy="5040312"/>
          </a:xfrm>
        </p:spPr>
        <p:txBody>
          <a:bodyPr/>
          <a:lstStyle/>
          <a:p>
            <a:pPr algn="just">
              <a:buClr>
                <a:schemeClr val="tx1"/>
              </a:buClr>
              <a:buBlip>
                <a:blip r:embed="rId2"/>
              </a:buBlip>
            </a:pPr>
            <a:r>
              <a:rPr lang="es-ES_tradnl" sz="2200" dirty="0" smtClean="0">
                <a:latin typeface="Trebuchet MS" pitchFamily="34" charset="0"/>
              </a:rPr>
              <a:t>El aseguramiento de la calidad de los programas de formación de pregrado, como proceso consistente y permanente, se refleja en tres niveles fundamentales:</a:t>
            </a:r>
          </a:p>
          <a:p>
            <a:pPr algn="just">
              <a:spcBef>
                <a:spcPts val="0"/>
              </a:spcBef>
              <a:buClr>
                <a:schemeClr val="tx1"/>
              </a:buClr>
              <a:buFont typeface="Wingdings" pitchFamily="2" charset="2"/>
              <a:buNone/>
            </a:pPr>
            <a:endParaRPr lang="es-ES_tradnl" sz="2200" dirty="0" smtClean="0">
              <a:latin typeface="Trebuchet MS" pitchFamily="34" charset="0"/>
            </a:endParaRPr>
          </a:p>
          <a:p>
            <a:pPr marL="971550" lvl="1" indent="-514350" algn="just">
              <a:buClr>
                <a:schemeClr val="tx1"/>
              </a:buClr>
              <a:buFont typeface="+mj-lt"/>
              <a:buAutoNum type="romanUcPeriod"/>
            </a:pPr>
            <a:r>
              <a:rPr lang="es-ES_tradnl" sz="2200" b="1" dirty="0" smtClean="0">
                <a:solidFill>
                  <a:schemeClr val="tx2">
                    <a:lumMod val="60000"/>
                    <a:lumOff val="40000"/>
                  </a:schemeClr>
                </a:solidFill>
                <a:latin typeface="Trebuchet MS" pitchFamily="34" charset="0"/>
              </a:rPr>
              <a:t>En los insumos: </a:t>
            </a:r>
            <a:r>
              <a:rPr lang="es-ES_tradnl" sz="2200" dirty="0" smtClean="0">
                <a:latin typeface="Trebuchet MS" pitchFamily="34" charset="0"/>
              </a:rPr>
              <a:t>sus aulas, laboratorios, bibliotecas, equipamiento docente y tecnológico, en la infraestructura de apoyo a la docencia, en la disponibilidad de espacios de servicios administrativos y de esparcimiento de los estudiantes, etc.</a:t>
            </a:r>
          </a:p>
          <a:p>
            <a:pPr marL="971550" lvl="1" indent="-514350" algn="just">
              <a:spcBef>
                <a:spcPts val="0"/>
              </a:spcBef>
              <a:buClr>
                <a:schemeClr val="tx1"/>
              </a:buClr>
              <a:buFont typeface="+mj-lt"/>
              <a:buAutoNum type="romanUcPeriod"/>
            </a:pPr>
            <a:endParaRPr lang="es-ES_tradnl" sz="2200" dirty="0" smtClean="0">
              <a:latin typeface="Trebuchet MS" pitchFamily="34" charset="0"/>
            </a:endParaRPr>
          </a:p>
          <a:p>
            <a:pPr marL="971550" lvl="1" indent="-514350" algn="just">
              <a:buClr>
                <a:schemeClr val="tx1"/>
              </a:buClr>
              <a:buFont typeface="+mj-lt"/>
              <a:buAutoNum type="romanUcPeriod"/>
            </a:pPr>
            <a:r>
              <a:rPr lang="es-ES_tradnl" sz="2200" b="1" dirty="0" smtClean="0">
                <a:solidFill>
                  <a:schemeClr val="tx2">
                    <a:lumMod val="60000"/>
                    <a:lumOff val="40000"/>
                  </a:schemeClr>
                </a:solidFill>
                <a:latin typeface="Trebuchet MS" pitchFamily="34" charset="0"/>
              </a:rPr>
              <a:t>En los procesos: </a:t>
            </a:r>
            <a:r>
              <a:rPr lang="es-ES_tradnl" sz="2200" dirty="0" smtClean="0">
                <a:latin typeface="Trebuchet MS" pitchFamily="34" charset="0"/>
              </a:rPr>
              <a:t>mallas curriculares de carreras y programas, contenidos de asignaturas, metodologías de enseñanza-aprendizaje, y otros.</a:t>
            </a:r>
          </a:p>
          <a:p>
            <a:pPr lvl="1" algn="just">
              <a:buClr>
                <a:schemeClr val="tx1"/>
              </a:buClr>
              <a:buFont typeface="Wingdings" pitchFamily="2" charset="2"/>
              <a:buNone/>
            </a:pPr>
            <a:endParaRPr lang="es-ES_tradnl" sz="2000" dirty="0" smtClean="0"/>
          </a:p>
        </p:txBody>
      </p:sp>
      <p:sp>
        <p:nvSpPr>
          <p:cNvPr id="19458" name="Rectangle 2"/>
          <p:cNvSpPr>
            <a:spLocks noGrp="1" noChangeArrowheads="1"/>
          </p:cNvSpPr>
          <p:nvPr>
            <p:ph type="title"/>
          </p:nvPr>
        </p:nvSpPr>
        <p:spPr>
          <a:xfrm>
            <a:off x="0" y="908720"/>
            <a:ext cx="7561263" cy="1152525"/>
          </a:xfrm>
        </p:spPr>
        <p:txBody>
          <a:bodyPr/>
          <a:lstStyle/>
          <a:p>
            <a:r>
              <a:rPr lang="es-ES_tradnl" sz="3200" dirty="0" smtClean="0">
                <a:solidFill>
                  <a:srgbClr val="000066"/>
                </a:solidFill>
                <a:latin typeface="Trebuchet MS" pitchFamily="34" charset="0"/>
              </a:rPr>
              <a:t>El aseguramiento de la calidad y la evaluación (cont.)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395536" y="2204864"/>
            <a:ext cx="7993062" cy="4248472"/>
          </a:xfrm>
        </p:spPr>
        <p:txBody>
          <a:bodyPr>
            <a:normAutofit/>
          </a:bodyPr>
          <a:lstStyle/>
          <a:p>
            <a:pPr lvl="1" algn="just">
              <a:lnSpc>
                <a:spcPct val="90000"/>
              </a:lnSpc>
              <a:buClr>
                <a:schemeClr val="tx1"/>
              </a:buClr>
              <a:buNone/>
            </a:pPr>
            <a:r>
              <a:rPr lang="es-ES_tradnl" sz="2200" dirty="0" smtClean="0">
                <a:latin typeface="Trebuchet MS" pitchFamily="34" charset="0"/>
              </a:rPr>
              <a:t>III. </a:t>
            </a:r>
            <a:r>
              <a:rPr lang="es-ES_tradnl" sz="2200" b="1" dirty="0" smtClean="0">
                <a:solidFill>
                  <a:schemeClr val="tx2">
                    <a:lumMod val="40000"/>
                    <a:lumOff val="60000"/>
                  </a:schemeClr>
                </a:solidFill>
                <a:latin typeface="Trebuchet MS" pitchFamily="34" charset="0"/>
              </a:rPr>
              <a:t>En los productos y resultados</a:t>
            </a:r>
            <a:r>
              <a:rPr lang="es-ES_tradnl" sz="2200" dirty="0" smtClean="0">
                <a:latin typeface="Trebuchet MS" pitchFamily="34" charset="0"/>
              </a:rPr>
              <a:t>: en el valor agregado que el estudiante ha recibido durante su paso por la institución; en la adquisición de conocimientos y habilidades para desempeñarse en los diferentes campos de trabajo.</a:t>
            </a:r>
          </a:p>
          <a:p>
            <a:pPr lvl="1" algn="just">
              <a:lnSpc>
                <a:spcPct val="90000"/>
              </a:lnSpc>
              <a:buClr>
                <a:schemeClr val="tx1"/>
              </a:buClr>
              <a:buFont typeface="Wingdings" pitchFamily="2" charset="2"/>
              <a:buNone/>
            </a:pPr>
            <a:endParaRPr lang="es-ES_tradnl" sz="2200" dirty="0" smtClean="0">
              <a:latin typeface="Trebuchet MS" pitchFamily="34" charset="0"/>
            </a:endParaRPr>
          </a:p>
          <a:p>
            <a:pPr lvl="1" algn="just">
              <a:lnSpc>
                <a:spcPct val="90000"/>
              </a:lnSpc>
              <a:buClr>
                <a:schemeClr val="tx1"/>
              </a:buClr>
              <a:buFont typeface="Wingdings" pitchFamily="2" charset="2"/>
              <a:buChar char="Ø"/>
            </a:pPr>
            <a:r>
              <a:rPr lang="es-ES_tradnl" sz="2200" dirty="0" smtClean="0">
                <a:latin typeface="Trebuchet MS" pitchFamily="34" charset="0"/>
              </a:rPr>
              <a:t>Cada día se hace más importante que una IES consolide en su estructura, sistemas propios de autorregulación, basados en procesos de revisión y autoevaluación de programas, que emitan juicios fundados y confiables acerca de la calidad y excelencia de los resultados y productos alcanzados por la gestión académica.</a:t>
            </a:r>
          </a:p>
        </p:txBody>
      </p:sp>
      <p:sp>
        <p:nvSpPr>
          <p:cNvPr id="20482" name="Rectangle 2"/>
          <p:cNvSpPr>
            <a:spLocks noGrp="1" noChangeArrowheads="1"/>
          </p:cNvSpPr>
          <p:nvPr>
            <p:ph type="title"/>
          </p:nvPr>
        </p:nvSpPr>
        <p:spPr>
          <a:xfrm>
            <a:off x="0" y="1052736"/>
            <a:ext cx="7632700" cy="973138"/>
          </a:xfrm>
        </p:spPr>
        <p:txBody>
          <a:bodyPr>
            <a:noAutofit/>
          </a:bodyPr>
          <a:lstStyle/>
          <a:p>
            <a:r>
              <a:rPr lang="es-ES_tradnl" sz="3200" dirty="0" smtClean="0">
                <a:solidFill>
                  <a:srgbClr val="002060"/>
                </a:solidFill>
                <a:latin typeface="Trebuchet MS" pitchFamily="34" charset="0"/>
              </a:rPr>
              <a:t>El aseguramiento de la calidad y la evaluación (cont.)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755576" y="2057400"/>
            <a:ext cx="7683624" cy="4323928"/>
          </a:xfrm>
        </p:spPr>
        <p:txBody>
          <a:bodyPr>
            <a:normAutofit/>
          </a:bodyPr>
          <a:lstStyle/>
          <a:p>
            <a:pPr algn="just">
              <a:buClr>
                <a:schemeClr val="tx1"/>
              </a:buClr>
              <a:buFont typeface="Wingdings" pitchFamily="2" charset="2"/>
              <a:buChar char="r"/>
            </a:pPr>
            <a:endParaRPr lang="es-ES_tradnl" sz="2200" dirty="0" smtClean="0">
              <a:latin typeface="Trebuchet MS" pitchFamily="34" charset="0"/>
            </a:endParaRPr>
          </a:p>
          <a:p>
            <a:pPr algn="just">
              <a:buClr>
                <a:schemeClr val="tx1"/>
              </a:buClr>
              <a:buBlip>
                <a:blip r:embed="rId2"/>
              </a:buBlip>
            </a:pPr>
            <a:r>
              <a:rPr lang="es-ES_tradnl" sz="2200" dirty="0" smtClean="0">
                <a:latin typeface="Trebuchet MS" pitchFamily="34" charset="0"/>
              </a:rPr>
              <a:t>La calidad y excelencia de los programas de formación de pregrado en una IES debieran medirse en el estudiante egresado, en su capacidad y habilidad final de enfrentar y solucionar problemas complejos, en su facilidad de intercambiar conocimientos con otras disciplinas e integrar grupos de trabajo.</a:t>
            </a:r>
          </a:p>
        </p:txBody>
      </p:sp>
      <p:sp>
        <p:nvSpPr>
          <p:cNvPr id="21506" name="Rectangle 2"/>
          <p:cNvSpPr>
            <a:spLocks noGrp="1" noChangeArrowheads="1"/>
          </p:cNvSpPr>
          <p:nvPr>
            <p:ph type="title"/>
          </p:nvPr>
        </p:nvSpPr>
        <p:spPr>
          <a:xfrm>
            <a:off x="179512" y="1124744"/>
            <a:ext cx="7777163" cy="857250"/>
          </a:xfrm>
        </p:spPr>
        <p:txBody>
          <a:bodyPr>
            <a:noAutofit/>
          </a:bodyPr>
          <a:lstStyle/>
          <a:p>
            <a:r>
              <a:rPr lang="es-ES_tradnl" sz="3200" dirty="0" smtClean="0">
                <a:solidFill>
                  <a:srgbClr val="002060"/>
                </a:solidFill>
                <a:latin typeface="Trebuchet MS" pitchFamily="34" charset="0"/>
              </a:rPr>
              <a:t>El aseguramiento de la calidad y la evaluación (Cont.)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395536" y="1772816"/>
            <a:ext cx="8208911" cy="4897437"/>
          </a:xfrm>
        </p:spPr>
        <p:txBody>
          <a:bodyPr>
            <a:noAutofit/>
          </a:bodyPr>
          <a:lstStyle/>
          <a:p>
            <a:pPr algn="just">
              <a:buClr>
                <a:schemeClr val="tx1"/>
              </a:buClr>
              <a:buBlip>
                <a:blip r:embed="rId2"/>
              </a:buBlip>
            </a:pPr>
            <a:endParaRPr lang="es-ES_tradnl" sz="2000" dirty="0" smtClean="0">
              <a:latin typeface="Trebuchet MS" pitchFamily="34" charset="0"/>
            </a:endParaRPr>
          </a:p>
          <a:p>
            <a:pPr algn="just">
              <a:buClr>
                <a:schemeClr val="tx1"/>
              </a:buClr>
              <a:buBlip>
                <a:blip r:embed="rId2"/>
              </a:buBlip>
            </a:pPr>
            <a:r>
              <a:rPr lang="es-ES_tradnl" sz="2200" dirty="0" smtClean="0">
                <a:latin typeface="Trebuchet MS" pitchFamily="34" charset="0"/>
              </a:rPr>
              <a:t>Es un proceso de regulación y de evaluación que persigue asegurar la calidad de los programas de licenciaturas y carreras profesionales, debiera ceñirse a un procedimiento de la siguiente naturaleza:</a:t>
            </a:r>
          </a:p>
          <a:p>
            <a:pPr algn="just">
              <a:buClr>
                <a:schemeClr val="tx1"/>
              </a:buClr>
              <a:buBlip>
                <a:blip r:embed="rId2"/>
              </a:buBlip>
            </a:pPr>
            <a:endParaRPr lang="es-ES_tradnl" sz="2200" dirty="0" smtClean="0">
              <a:latin typeface="Trebuchet MS" pitchFamily="34" charset="0"/>
            </a:endParaRPr>
          </a:p>
          <a:p>
            <a:pPr lvl="1" algn="just">
              <a:buClr>
                <a:schemeClr val="tx1"/>
              </a:buClr>
              <a:buFont typeface="Arial" pitchFamily="34" charset="0"/>
              <a:buChar char="•"/>
            </a:pPr>
            <a:r>
              <a:rPr lang="es-ES_tradnl" sz="2200" dirty="0" smtClean="0">
                <a:latin typeface="Trebuchet MS" pitchFamily="34" charset="0"/>
              </a:rPr>
              <a:t>En primer lugar, definir el nivel apropiado que se desea alcanzar con sus estudiantes: el perfil de egreso.</a:t>
            </a:r>
          </a:p>
          <a:p>
            <a:pPr lvl="1">
              <a:buClr>
                <a:schemeClr val="tx1"/>
              </a:buClr>
              <a:buFont typeface="Arial" pitchFamily="34" charset="0"/>
              <a:buChar char="•"/>
            </a:pPr>
            <a:endParaRPr lang="es-ES_tradnl" sz="2200" dirty="0" smtClean="0">
              <a:latin typeface="Trebuchet MS" pitchFamily="34" charset="0"/>
            </a:endParaRPr>
          </a:p>
          <a:p>
            <a:pPr lvl="1" algn="just">
              <a:buClr>
                <a:schemeClr val="tx1"/>
              </a:buClr>
              <a:buFont typeface="Arial" pitchFamily="34" charset="0"/>
              <a:buChar char="•"/>
            </a:pPr>
            <a:r>
              <a:rPr lang="es-ES_tradnl" sz="2200" dirty="0" smtClean="0">
                <a:latin typeface="Trebuchet MS" pitchFamily="34" charset="0"/>
              </a:rPr>
              <a:t>Analizar y establecer si el currículo completo por el cual pasa el estudiante es suficiente y apropiado para alcanzar el nivel predefinido.</a:t>
            </a:r>
          </a:p>
          <a:p>
            <a:pPr lvl="1" algn="just">
              <a:buClr>
                <a:schemeClr val="tx1"/>
              </a:buClr>
              <a:buFont typeface="Arial" pitchFamily="34" charset="0"/>
              <a:buChar char="•"/>
            </a:pPr>
            <a:endParaRPr lang="es-ES_tradnl" sz="2000" dirty="0" smtClean="0">
              <a:latin typeface="Trebuchet MS" pitchFamily="34" charset="0"/>
            </a:endParaRPr>
          </a:p>
        </p:txBody>
      </p:sp>
      <p:sp>
        <p:nvSpPr>
          <p:cNvPr id="22530" name="Rectangle 2"/>
          <p:cNvSpPr>
            <a:spLocks noGrp="1" noChangeArrowheads="1"/>
          </p:cNvSpPr>
          <p:nvPr>
            <p:ph type="title"/>
          </p:nvPr>
        </p:nvSpPr>
        <p:spPr>
          <a:xfrm>
            <a:off x="0" y="836712"/>
            <a:ext cx="7416800" cy="1214437"/>
          </a:xfrm>
        </p:spPr>
        <p:txBody>
          <a:bodyPr/>
          <a:lstStyle/>
          <a:p>
            <a:r>
              <a:rPr lang="es-ES_tradnl" sz="3200" dirty="0" smtClean="0">
                <a:solidFill>
                  <a:srgbClr val="002060"/>
                </a:solidFill>
                <a:latin typeface="Trebuchet MS" pitchFamily="34" charset="0"/>
              </a:rPr>
              <a:t>El aseguramiento de la calidad y la evaluación (cont.)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683568" y="2276872"/>
            <a:ext cx="7705725" cy="4104456"/>
          </a:xfrm>
        </p:spPr>
        <p:txBody>
          <a:bodyPr>
            <a:normAutofit fontScale="92500" lnSpcReduction="10000"/>
          </a:bodyPr>
          <a:lstStyle/>
          <a:p>
            <a:pPr lvl="1" algn="just">
              <a:buClr>
                <a:schemeClr val="tx1"/>
              </a:buClr>
              <a:buFont typeface="Arial" pitchFamily="34" charset="0"/>
              <a:buChar char="•"/>
            </a:pPr>
            <a:r>
              <a:rPr lang="es-ES_tradnl" sz="2200" dirty="0" smtClean="0">
                <a:latin typeface="Trebuchet MS" pitchFamily="34" charset="0"/>
              </a:rPr>
              <a:t>Si los métodos de seguimiento y evaluación permiten efectivamente, medir con precisión lo que los estudiantes han logrado durante su permanencia.</a:t>
            </a:r>
          </a:p>
          <a:p>
            <a:pPr lvl="1" algn="just">
              <a:buClr>
                <a:schemeClr val="tx1"/>
              </a:buClr>
              <a:buFont typeface="Arial" pitchFamily="34" charset="0"/>
              <a:buChar char="•"/>
            </a:pPr>
            <a:endParaRPr lang="es-ES_tradnl" sz="2200" dirty="0" smtClean="0">
              <a:latin typeface="Trebuchet MS" pitchFamily="34" charset="0"/>
            </a:endParaRPr>
          </a:p>
          <a:p>
            <a:pPr lvl="1" algn="just">
              <a:buClr>
                <a:schemeClr val="tx1"/>
              </a:buClr>
              <a:buFont typeface="Arial" pitchFamily="34" charset="0"/>
              <a:buChar char="•"/>
            </a:pPr>
            <a:r>
              <a:rPr lang="es-ES_tradnl" sz="2200" dirty="0" smtClean="0">
                <a:latin typeface="Trebuchet MS" pitchFamily="34" charset="0"/>
              </a:rPr>
              <a:t>Sólo a partir de lo anterior, revisar si la cantidad y calidad de los insumos disponibles y aplicados a cada programa son los suficientes como para alcanzar los niveles de calidad esperados.</a:t>
            </a:r>
          </a:p>
          <a:p>
            <a:pPr lvl="1" algn="just">
              <a:buClr>
                <a:schemeClr val="tx1"/>
              </a:buClr>
              <a:buFont typeface="Arial" pitchFamily="34" charset="0"/>
              <a:buChar char="•"/>
            </a:pPr>
            <a:endParaRPr lang="es-ES_tradnl" sz="2200" dirty="0" smtClean="0">
              <a:latin typeface="Trebuchet MS" pitchFamily="34" charset="0"/>
            </a:endParaRPr>
          </a:p>
          <a:p>
            <a:pPr lvl="1" algn="just">
              <a:buClr>
                <a:schemeClr val="tx1"/>
              </a:buClr>
              <a:buFont typeface="Arial" pitchFamily="34" charset="0"/>
              <a:buChar char="•"/>
            </a:pPr>
            <a:r>
              <a:rPr lang="es-ES_tradnl" sz="2200" dirty="0" smtClean="0">
                <a:latin typeface="Trebuchet MS" pitchFamily="34" charset="0"/>
              </a:rPr>
              <a:t>Si los procesos utilizados han facilitado al estudiante el logro de esos objetivos y metas de aprendizaje, de conocimientos y habilidades que fueron establecidos originalmente.</a:t>
            </a:r>
          </a:p>
          <a:p>
            <a:pPr lvl="1">
              <a:buClr>
                <a:schemeClr val="tx1"/>
              </a:buClr>
              <a:buFont typeface="Wingdings" pitchFamily="2" charset="2"/>
              <a:buNone/>
            </a:pPr>
            <a:endParaRPr lang="es-ES_tradnl" sz="2400" dirty="0" smtClean="0"/>
          </a:p>
        </p:txBody>
      </p:sp>
      <p:sp>
        <p:nvSpPr>
          <p:cNvPr id="23554" name="Rectangle 2"/>
          <p:cNvSpPr>
            <a:spLocks noGrp="1" noChangeArrowheads="1"/>
          </p:cNvSpPr>
          <p:nvPr>
            <p:ph type="title"/>
          </p:nvPr>
        </p:nvSpPr>
        <p:spPr>
          <a:xfrm>
            <a:off x="0" y="1124744"/>
            <a:ext cx="8667750" cy="868362"/>
          </a:xfrm>
        </p:spPr>
        <p:txBody>
          <a:bodyPr>
            <a:noAutofit/>
          </a:bodyPr>
          <a:lstStyle/>
          <a:p>
            <a:r>
              <a:rPr lang="es-ES_tradnl" sz="3200" dirty="0" smtClean="0">
                <a:solidFill>
                  <a:srgbClr val="002060"/>
                </a:solidFill>
                <a:latin typeface="Trebuchet MS" pitchFamily="34" charset="0"/>
              </a:rPr>
              <a:t>El aseguramiento de la calidad y la evaluación (cont.)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467544" y="2348880"/>
            <a:ext cx="8367712" cy="4035425"/>
          </a:xfrm>
        </p:spPr>
        <p:txBody>
          <a:bodyPr>
            <a:normAutofit/>
          </a:bodyPr>
          <a:lstStyle/>
          <a:p>
            <a:pPr algn="just">
              <a:lnSpc>
                <a:spcPct val="90000"/>
              </a:lnSpc>
              <a:buClr>
                <a:schemeClr val="tx1"/>
              </a:buClr>
              <a:buFont typeface="Wingdings" pitchFamily="2" charset="2"/>
              <a:buChar char="r"/>
            </a:pPr>
            <a:r>
              <a:rPr lang="es-ES_tradnl" sz="2200" dirty="0" smtClean="0">
                <a:latin typeface="Trebuchet MS" pitchFamily="34" charset="0"/>
              </a:rPr>
              <a:t>Una IES que ha desarrollado instancias propias de análisis y autorregulación, de análisis institucional, de sus programas académicos, puede entrar con mayor facilidad a los procesos de acreditación, ya que ha podido establecer, previamente, sistemas de información, parámetros y estándares de calidad con los cuales medir y comparar los resultados de sus programas, de los procesos utilizados y de los insumos aplicados.</a:t>
            </a:r>
          </a:p>
        </p:txBody>
      </p:sp>
      <p:sp>
        <p:nvSpPr>
          <p:cNvPr id="24578" name="Rectangle 2"/>
          <p:cNvSpPr>
            <a:spLocks noGrp="1" noChangeArrowheads="1"/>
          </p:cNvSpPr>
          <p:nvPr>
            <p:ph type="title"/>
          </p:nvPr>
        </p:nvSpPr>
        <p:spPr>
          <a:xfrm>
            <a:off x="0" y="908720"/>
            <a:ext cx="7088187" cy="1216025"/>
          </a:xfrm>
        </p:spPr>
        <p:txBody>
          <a:bodyPr/>
          <a:lstStyle/>
          <a:p>
            <a:r>
              <a:rPr lang="es-ES_tradnl" sz="3200" dirty="0" smtClean="0">
                <a:solidFill>
                  <a:srgbClr val="000066"/>
                </a:solidFill>
                <a:latin typeface="Trebuchet MS" pitchFamily="34" charset="0"/>
              </a:rPr>
              <a:t>El aseguramiento de la calidad y la evaluación (cont.)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1187624" y="2852936"/>
            <a:ext cx="6697662" cy="1600200"/>
          </a:xfrm>
          <a:prstGeom prst="rect">
            <a:avLst/>
          </a:prstGeom>
          <a:solidFill>
            <a:schemeClr val="accent1"/>
          </a:solidFill>
          <a:ln w="12700">
            <a:solidFill>
              <a:schemeClr val="tx1"/>
            </a:solidFill>
            <a:miter lim="800000"/>
            <a:headEnd/>
            <a:tailEnd/>
          </a:ln>
        </p:spPr>
        <p:txBody>
          <a:bodyPr wrap="none" anchor="ctr"/>
          <a:lstStyle/>
          <a:p>
            <a:pPr algn="ctr"/>
            <a:endParaRPr lang="es-ES_tradnl" sz="4400" b="1" dirty="0">
              <a:solidFill>
                <a:schemeClr val="bg1"/>
              </a:solidFill>
              <a:latin typeface="Times New Roman" pitchFamily="18" charset="0"/>
            </a:endParaRPr>
          </a:p>
          <a:p>
            <a:pPr algn="ctr"/>
            <a:r>
              <a:rPr lang="es-ES_tradnl" sz="4400" b="1" dirty="0">
                <a:solidFill>
                  <a:srgbClr val="000066"/>
                </a:solidFill>
                <a:latin typeface="Times New Roman" pitchFamily="18" charset="0"/>
              </a:rPr>
              <a:t>Metodología</a:t>
            </a:r>
          </a:p>
          <a:p>
            <a:pPr algn="ctr"/>
            <a:endParaRPr lang="es-ES_tradnl" sz="4400" b="1" dirty="0">
              <a:solidFill>
                <a:schemeClr val="bg1"/>
              </a:solidFill>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4"/>
          <p:cNvGrpSpPr>
            <a:grpSpLocks noChangeAspect="1"/>
          </p:cNvGrpSpPr>
          <p:nvPr/>
        </p:nvGrpSpPr>
        <p:grpSpPr bwMode="auto">
          <a:xfrm>
            <a:off x="2195736" y="2249945"/>
            <a:ext cx="4163989" cy="4608055"/>
            <a:chOff x="1563" y="1209"/>
            <a:chExt cx="2635" cy="2595"/>
          </a:xfrm>
        </p:grpSpPr>
        <p:sp>
          <p:nvSpPr>
            <p:cNvPr id="3" name="_s1028"/>
            <p:cNvSpPr>
              <a:spLocks noChangeArrowheads="1" noTextEdit="1"/>
            </p:cNvSpPr>
            <p:nvPr/>
          </p:nvSpPr>
          <p:spPr bwMode="auto">
            <a:xfrm>
              <a:off x="2146" y="1209"/>
              <a:ext cx="1469" cy="1469"/>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600"/>
                    <a:pt x="10800" y="3600"/>
                  </a:cubicBezTo>
                  <a:cubicBezTo>
                    <a:pt x="9790" y="3600"/>
                    <a:pt x="8793" y="3812"/>
                    <a:pt x="7871" y="4222"/>
                  </a:cubicBezTo>
                  <a:lnTo>
                    <a:pt x="6407" y="933"/>
                  </a:lnTo>
                  <a:cubicBezTo>
                    <a:pt x="7789" y="318"/>
                    <a:pt x="9286" y="0"/>
                    <a:pt x="10800" y="0"/>
                  </a:cubicBezTo>
                  <a:cubicBezTo>
                    <a:pt x="11177" y="0"/>
                    <a:pt x="11553" y="19"/>
                    <a:pt x="11928" y="59"/>
                  </a:cubicBezTo>
                  <a:lnTo>
                    <a:pt x="12211" y="-2627"/>
                  </a:lnTo>
                  <a:lnTo>
                    <a:pt x="16215" y="2319"/>
                  </a:lnTo>
                  <a:lnTo>
                    <a:pt x="11270" y="6324"/>
                  </a:lnTo>
                  <a:lnTo>
                    <a:pt x="11552" y="3639"/>
                  </a:lnTo>
                  <a:close/>
                </a:path>
              </a:pathLst>
            </a:custGeom>
            <a:solidFill>
              <a:srgbClr val="FFFF00"/>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CL"/>
            </a:p>
          </p:txBody>
        </p:sp>
        <p:sp>
          <p:nvSpPr>
            <p:cNvPr id="4" name="_s1029"/>
            <p:cNvSpPr>
              <a:spLocks noChangeArrowheads="1" noTextEdit="1"/>
            </p:cNvSpPr>
            <p:nvPr/>
          </p:nvSpPr>
          <p:spPr bwMode="auto">
            <a:xfrm rot="4320000">
              <a:off x="2612" y="1547"/>
              <a:ext cx="1469" cy="1469"/>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600"/>
                    <a:pt x="10800" y="3600"/>
                  </a:cubicBezTo>
                  <a:cubicBezTo>
                    <a:pt x="9790" y="3600"/>
                    <a:pt x="8793" y="3812"/>
                    <a:pt x="7871" y="4222"/>
                  </a:cubicBezTo>
                  <a:lnTo>
                    <a:pt x="6407" y="933"/>
                  </a:lnTo>
                  <a:cubicBezTo>
                    <a:pt x="7789" y="318"/>
                    <a:pt x="9286" y="0"/>
                    <a:pt x="10800" y="0"/>
                  </a:cubicBezTo>
                  <a:cubicBezTo>
                    <a:pt x="11177" y="0"/>
                    <a:pt x="11553" y="19"/>
                    <a:pt x="11928" y="59"/>
                  </a:cubicBezTo>
                  <a:lnTo>
                    <a:pt x="12211" y="-2627"/>
                  </a:lnTo>
                  <a:lnTo>
                    <a:pt x="16215" y="2319"/>
                  </a:lnTo>
                  <a:lnTo>
                    <a:pt x="11270" y="6324"/>
                  </a:lnTo>
                  <a:lnTo>
                    <a:pt x="11552" y="3639"/>
                  </a:lnTo>
                  <a:close/>
                </a:path>
              </a:pathLst>
            </a:custGeom>
            <a:solidFill>
              <a:srgbClr val="FFFF00"/>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CL"/>
            </a:p>
          </p:txBody>
        </p:sp>
        <p:sp>
          <p:nvSpPr>
            <p:cNvPr id="5" name="_s1030"/>
            <p:cNvSpPr>
              <a:spLocks noChangeArrowheads="1" noTextEdit="1"/>
            </p:cNvSpPr>
            <p:nvPr/>
          </p:nvSpPr>
          <p:spPr bwMode="auto">
            <a:xfrm rot="8640000">
              <a:off x="2435" y="2095"/>
              <a:ext cx="1469" cy="1469"/>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600"/>
                    <a:pt x="10800" y="3600"/>
                  </a:cubicBezTo>
                  <a:cubicBezTo>
                    <a:pt x="9790" y="3600"/>
                    <a:pt x="8793" y="3812"/>
                    <a:pt x="7871" y="4222"/>
                  </a:cubicBezTo>
                  <a:lnTo>
                    <a:pt x="6407" y="933"/>
                  </a:lnTo>
                  <a:cubicBezTo>
                    <a:pt x="7789" y="318"/>
                    <a:pt x="9286" y="0"/>
                    <a:pt x="10800" y="0"/>
                  </a:cubicBezTo>
                  <a:cubicBezTo>
                    <a:pt x="11177" y="0"/>
                    <a:pt x="11553" y="19"/>
                    <a:pt x="11928" y="59"/>
                  </a:cubicBezTo>
                  <a:lnTo>
                    <a:pt x="12211" y="-2627"/>
                  </a:lnTo>
                  <a:lnTo>
                    <a:pt x="16215" y="2319"/>
                  </a:lnTo>
                  <a:lnTo>
                    <a:pt x="11270" y="6324"/>
                  </a:lnTo>
                  <a:lnTo>
                    <a:pt x="11552" y="3639"/>
                  </a:lnTo>
                  <a:close/>
                </a:path>
              </a:pathLst>
            </a:custGeom>
            <a:solidFill>
              <a:srgbClr val="FFFF00"/>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CL"/>
            </a:p>
          </p:txBody>
        </p:sp>
        <p:sp>
          <p:nvSpPr>
            <p:cNvPr id="6" name="_s1031"/>
            <p:cNvSpPr>
              <a:spLocks noChangeArrowheads="1" noTextEdit="1"/>
            </p:cNvSpPr>
            <p:nvPr/>
          </p:nvSpPr>
          <p:spPr bwMode="auto">
            <a:xfrm rot="12960000">
              <a:off x="1858" y="2096"/>
              <a:ext cx="1469" cy="1469"/>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600"/>
                    <a:pt x="10800" y="3600"/>
                  </a:cubicBezTo>
                  <a:cubicBezTo>
                    <a:pt x="9790" y="3600"/>
                    <a:pt x="8793" y="3812"/>
                    <a:pt x="7871" y="4222"/>
                  </a:cubicBezTo>
                  <a:lnTo>
                    <a:pt x="6407" y="933"/>
                  </a:lnTo>
                  <a:cubicBezTo>
                    <a:pt x="7789" y="318"/>
                    <a:pt x="9286" y="0"/>
                    <a:pt x="10800" y="0"/>
                  </a:cubicBezTo>
                  <a:cubicBezTo>
                    <a:pt x="11177" y="0"/>
                    <a:pt x="11553" y="19"/>
                    <a:pt x="11928" y="59"/>
                  </a:cubicBezTo>
                  <a:lnTo>
                    <a:pt x="12211" y="-2627"/>
                  </a:lnTo>
                  <a:lnTo>
                    <a:pt x="16215" y="2319"/>
                  </a:lnTo>
                  <a:lnTo>
                    <a:pt x="11270" y="6324"/>
                  </a:lnTo>
                  <a:lnTo>
                    <a:pt x="11552" y="3639"/>
                  </a:lnTo>
                  <a:close/>
                </a:path>
              </a:pathLst>
            </a:custGeom>
            <a:solidFill>
              <a:srgbClr val="FFFF00"/>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CL"/>
            </a:p>
          </p:txBody>
        </p:sp>
        <p:sp>
          <p:nvSpPr>
            <p:cNvPr id="7" name="_s1032"/>
            <p:cNvSpPr>
              <a:spLocks noChangeArrowheads="1" noTextEdit="1"/>
            </p:cNvSpPr>
            <p:nvPr/>
          </p:nvSpPr>
          <p:spPr bwMode="auto">
            <a:xfrm rot="17280000">
              <a:off x="1680" y="1548"/>
              <a:ext cx="1469" cy="1469"/>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600"/>
                    <a:pt x="10800" y="3600"/>
                  </a:cubicBezTo>
                  <a:cubicBezTo>
                    <a:pt x="9790" y="3600"/>
                    <a:pt x="8793" y="3812"/>
                    <a:pt x="7871" y="4222"/>
                  </a:cubicBezTo>
                  <a:lnTo>
                    <a:pt x="6407" y="933"/>
                  </a:lnTo>
                  <a:cubicBezTo>
                    <a:pt x="7789" y="318"/>
                    <a:pt x="9286" y="0"/>
                    <a:pt x="10800" y="0"/>
                  </a:cubicBezTo>
                  <a:cubicBezTo>
                    <a:pt x="11177" y="0"/>
                    <a:pt x="11553" y="19"/>
                    <a:pt x="11928" y="59"/>
                  </a:cubicBezTo>
                  <a:lnTo>
                    <a:pt x="12211" y="-2627"/>
                  </a:lnTo>
                  <a:lnTo>
                    <a:pt x="16215" y="2319"/>
                  </a:lnTo>
                  <a:lnTo>
                    <a:pt x="11270" y="6324"/>
                  </a:lnTo>
                  <a:lnTo>
                    <a:pt x="11552" y="3639"/>
                  </a:lnTo>
                  <a:close/>
                </a:path>
              </a:pathLst>
            </a:custGeom>
            <a:solidFill>
              <a:srgbClr val="FFFF00"/>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CL"/>
            </a:p>
          </p:txBody>
        </p:sp>
        <p:sp>
          <p:nvSpPr>
            <p:cNvPr id="8" name="_s1033"/>
            <p:cNvSpPr>
              <a:spLocks noChangeArrowheads="1"/>
            </p:cNvSpPr>
            <p:nvPr/>
          </p:nvSpPr>
          <p:spPr bwMode="auto">
            <a:xfrm>
              <a:off x="3431" y="1268"/>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s-CL"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en-US" altLang="es-CL" sz="1200" b="1" i="0" u="none" strike="noStrike" cap="none" normalizeH="0" baseline="0" dirty="0" smtClean="0">
                  <a:ln>
                    <a:noFill/>
                  </a:ln>
                  <a:solidFill>
                    <a:schemeClr val="tx1"/>
                  </a:solidFill>
                  <a:effectLst/>
                  <a:latin typeface="Trebuchet MS" pitchFamily="34" charset="0"/>
                  <a:cs typeface="Arial" panose="020B0604020202020204" pitchFamily="34" charset="0"/>
                </a:rPr>
                <a:t>ORGANIZACION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Implementación</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de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Programas &amp;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Procesos, </a:t>
              </a:r>
            </a:p>
          </p:txBody>
        </p:sp>
        <p:sp>
          <p:nvSpPr>
            <p:cNvPr id="9" name="_s1034"/>
            <p:cNvSpPr>
              <a:spLocks noChangeArrowheads="1"/>
            </p:cNvSpPr>
            <p:nvPr/>
          </p:nvSpPr>
          <p:spPr bwMode="auto">
            <a:xfrm>
              <a:off x="3658" y="2502"/>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1" i="0" u="none" strike="noStrike" cap="none" normalizeH="0" baseline="0" dirty="0" smtClean="0">
                  <a:ln>
                    <a:noFill/>
                  </a:ln>
                  <a:solidFill>
                    <a:schemeClr val="tx1"/>
                  </a:solidFill>
                  <a:effectLst/>
                  <a:latin typeface="Trebuchet MS" pitchFamily="34" charset="0"/>
                  <a:cs typeface="Arial" panose="020B0604020202020204" pitchFamily="34" charset="0"/>
                </a:rPr>
                <a:t>DOTACION DE PERSONAL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Seleción</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Capacitación</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y </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Orientación</a:t>
              </a:r>
              <a:endPar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endParaRPr>
            </a:p>
          </p:txBody>
        </p:sp>
        <p:sp>
          <p:nvSpPr>
            <p:cNvPr id="10" name="_s1035"/>
            <p:cNvSpPr>
              <a:spLocks noChangeArrowheads="1"/>
            </p:cNvSpPr>
            <p:nvPr/>
          </p:nvSpPr>
          <p:spPr bwMode="auto">
            <a:xfrm>
              <a:off x="2611" y="3264"/>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1" i="0" u="none" strike="noStrike" cap="none" normalizeH="0" baseline="0" dirty="0" smtClean="0">
                  <a:ln>
                    <a:noFill/>
                  </a:ln>
                  <a:solidFill>
                    <a:schemeClr val="tx1"/>
                  </a:solidFill>
                  <a:effectLst/>
                  <a:latin typeface="Trebuchet MS" pitchFamily="34" charset="0"/>
                  <a:cs typeface="Arial" panose="020B0604020202020204" pitchFamily="34" charset="0"/>
                </a:rPr>
                <a:t>DIRECCION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motivación</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toma</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de decisiones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liderazgo</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recompensas</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etc)</a:t>
              </a:r>
            </a:p>
          </p:txBody>
        </p:sp>
        <p:sp>
          <p:nvSpPr>
            <p:cNvPr id="11" name="_s1036"/>
            <p:cNvSpPr>
              <a:spLocks noChangeArrowheads="1"/>
            </p:cNvSpPr>
            <p:nvPr/>
          </p:nvSpPr>
          <p:spPr bwMode="auto">
            <a:xfrm>
              <a:off x="1563" y="2504"/>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lvl1pPr>
                <a:tabLst>
                  <a:tab pos="723900" algn="l"/>
                </a:tabLst>
                <a:defRPr sz="1400">
                  <a:solidFill>
                    <a:schemeClr val="tx1"/>
                  </a:solidFill>
                  <a:latin typeface="Comic Sans MS" panose="030F0702030302020204" pitchFamily="66" charset="0"/>
                  <a:cs typeface="Arial" panose="020B0604020202020204" pitchFamily="34" charset="0"/>
                </a:defRPr>
              </a:lvl1pPr>
              <a:lvl2pPr>
                <a:tabLst>
                  <a:tab pos="723900" algn="l"/>
                </a:tabLst>
                <a:defRPr sz="1400">
                  <a:solidFill>
                    <a:schemeClr val="tx1"/>
                  </a:solidFill>
                  <a:latin typeface="Comic Sans MS" panose="030F0702030302020204" pitchFamily="66" charset="0"/>
                  <a:cs typeface="Arial" panose="020B0604020202020204" pitchFamily="34" charset="0"/>
                </a:defRPr>
              </a:lvl2pPr>
              <a:lvl3pPr>
                <a:tabLst>
                  <a:tab pos="723900" algn="l"/>
                </a:tabLst>
                <a:defRPr sz="1400">
                  <a:solidFill>
                    <a:schemeClr val="tx1"/>
                  </a:solidFill>
                  <a:latin typeface="Comic Sans MS" panose="030F0702030302020204" pitchFamily="66" charset="0"/>
                  <a:cs typeface="Arial" panose="020B0604020202020204" pitchFamily="34" charset="0"/>
                </a:defRPr>
              </a:lvl3pPr>
              <a:lvl4pPr>
                <a:tabLst>
                  <a:tab pos="723900" algn="l"/>
                </a:tabLst>
                <a:defRPr sz="1400">
                  <a:solidFill>
                    <a:schemeClr val="tx1"/>
                  </a:solidFill>
                  <a:latin typeface="Comic Sans MS" panose="030F0702030302020204" pitchFamily="66" charset="0"/>
                  <a:cs typeface="Arial" panose="020B0604020202020204" pitchFamily="34" charset="0"/>
                </a:defRPr>
              </a:lvl4pPr>
              <a:lvl5pPr>
                <a:tabLst>
                  <a:tab pos="723900" algn="l"/>
                </a:tabLst>
                <a:defRPr sz="1400">
                  <a:solidFill>
                    <a:schemeClr val="tx1"/>
                  </a:solidFill>
                  <a:latin typeface="Comic Sans MS" panose="030F0702030302020204" pitchFamily="66" charset="0"/>
                  <a:cs typeface="Arial" panose="020B0604020202020204" pitchFamily="34" charset="0"/>
                </a:defRPr>
              </a:lvl5pPr>
              <a:lvl6pPr fontAlgn="base">
                <a:spcBef>
                  <a:spcPct val="0"/>
                </a:spcBef>
                <a:spcAft>
                  <a:spcPct val="0"/>
                </a:spcAft>
                <a:tabLst>
                  <a:tab pos="723900" algn="l"/>
                </a:tabLst>
                <a:defRPr sz="1400">
                  <a:solidFill>
                    <a:schemeClr val="tx1"/>
                  </a:solidFill>
                  <a:latin typeface="Comic Sans MS" panose="030F0702030302020204" pitchFamily="66" charset="0"/>
                  <a:cs typeface="Arial" panose="020B0604020202020204" pitchFamily="34" charset="0"/>
                </a:defRPr>
              </a:lvl6pPr>
              <a:lvl7pPr fontAlgn="base">
                <a:spcBef>
                  <a:spcPct val="0"/>
                </a:spcBef>
                <a:spcAft>
                  <a:spcPct val="0"/>
                </a:spcAft>
                <a:tabLst>
                  <a:tab pos="723900" algn="l"/>
                </a:tabLst>
                <a:defRPr sz="1400">
                  <a:solidFill>
                    <a:schemeClr val="tx1"/>
                  </a:solidFill>
                  <a:latin typeface="Comic Sans MS" panose="030F0702030302020204" pitchFamily="66" charset="0"/>
                  <a:cs typeface="Arial" panose="020B0604020202020204" pitchFamily="34" charset="0"/>
                </a:defRPr>
              </a:lvl7pPr>
              <a:lvl8pPr fontAlgn="base">
                <a:spcBef>
                  <a:spcPct val="0"/>
                </a:spcBef>
                <a:spcAft>
                  <a:spcPct val="0"/>
                </a:spcAft>
                <a:tabLst>
                  <a:tab pos="723900" algn="l"/>
                </a:tabLst>
                <a:defRPr sz="1400">
                  <a:solidFill>
                    <a:schemeClr val="tx1"/>
                  </a:solidFill>
                  <a:latin typeface="Comic Sans MS" panose="030F0702030302020204" pitchFamily="66" charset="0"/>
                  <a:cs typeface="Arial" panose="020B0604020202020204" pitchFamily="34" charset="0"/>
                </a:defRPr>
              </a:lvl8pPr>
              <a:lvl9pPr fontAlgn="base">
                <a:spcBef>
                  <a:spcPct val="0"/>
                </a:spcBef>
                <a:spcAft>
                  <a:spcPct val="0"/>
                </a:spcAft>
                <a:tabLst>
                  <a:tab pos="723900" algn="l"/>
                </a:tabLst>
                <a:defRPr sz="1400">
                  <a:solidFill>
                    <a:schemeClr val="tx1"/>
                  </a:solidFill>
                  <a:latin typeface="Comic Sans MS" panose="030F0702030302020204" pitchFamily="66"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723900" algn="l"/>
                </a:tabLst>
              </a:pPr>
              <a:r>
                <a:rPr kumimoji="0" lang="en-US" altLang="es-CL" sz="1200" b="1" i="0" u="none" strike="noStrike" cap="none" normalizeH="0" baseline="0" dirty="0" smtClean="0">
                  <a:ln>
                    <a:noFill/>
                  </a:ln>
                  <a:solidFill>
                    <a:schemeClr val="tx1"/>
                  </a:solidFill>
                  <a:effectLst/>
                  <a:latin typeface="Trebuchet MS" pitchFamily="34" charset="0"/>
                </a:rPr>
                <a:t>ESTUDIO &amp; CONTROL DE CALIDAD</a:t>
              </a:r>
            </a:p>
            <a:p>
              <a:pPr marL="0" marR="0" lvl="0" indent="0" algn="ctr" defTabSz="914400" rtl="0" eaLnBrk="1" fontAlgn="base" latinLnBrk="0" hangingPunct="1">
                <a:lnSpc>
                  <a:spcPct val="100000"/>
                </a:lnSpc>
                <a:spcBef>
                  <a:spcPct val="0"/>
                </a:spcBef>
                <a:spcAft>
                  <a:spcPct val="0"/>
                </a:spcAft>
                <a:buClrTx/>
                <a:buSzTx/>
                <a:buFontTx/>
                <a:buNone/>
                <a:tabLst>
                  <a:tab pos="723900" algn="l"/>
                </a:tabLst>
              </a:pPr>
              <a:r>
                <a:rPr kumimoji="0" lang="en-US" altLang="es-CL" sz="1200" b="0" i="0" u="none" strike="noStrike" cap="none" normalizeH="0" baseline="0" dirty="0" err="1" smtClean="0">
                  <a:ln>
                    <a:noFill/>
                  </a:ln>
                  <a:solidFill>
                    <a:schemeClr val="tx1"/>
                  </a:solidFill>
                  <a:effectLst/>
                  <a:latin typeface="Trebuchet MS" pitchFamily="34" charset="0"/>
                </a:rPr>
                <a:t>Monitoreo</a:t>
              </a:r>
              <a:r>
                <a:rPr kumimoji="0" lang="en-US" altLang="es-CL" sz="1200" b="0" i="0" u="none" strike="noStrike" cap="none" normalizeH="0" baseline="0" dirty="0" smtClean="0">
                  <a:ln>
                    <a:noFill/>
                  </a:ln>
                  <a:solidFill>
                    <a:schemeClr val="tx1"/>
                  </a:solidFill>
                  <a:effectLst/>
                  <a:latin typeface="Trebuchet MS" pitchFamily="34" charset="0"/>
                </a:rPr>
                <a:t>, </a:t>
              </a:r>
              <a:r>
                <a:rPr kumimoji="0" lang="en-US" altLang="es-CL" sz="1200" b="0" i="0" u="none" strike="noStrike" cap="none" normalizeH="0" baseline="0" dirty="0" err="1" smtClean="0">
                  <a:ln>
                    <a:noFill/>
                  </a:ln>
                  <a:solidFill>
                    <a:schemeClr val="tx1"/>
                  </a:solidFill>
                  <a:effectLst/>
                  <a:latin typeface="Trebuchet MS" pitchFamily="34" charset="0"/>
                </a:rPr>
                <a:t>Análisis</a:t>
              </a:r>
              <a:r>
                <a:rPr kumimoji="0" lang="en-US" altLang="es-CL" sz="1200" b="0" i="0" u="none" strike="noStrike" cap="none" normalizeH="0" baseline="0" dirty="0" smtClean="0">
                  <a:ln>
                    <a:noFill/>
                  </a:ln>
                  <a:solidFill>
                    <a:schemeClr val="tx1"/>
                  </a:solidFill>
                  <a:effectLst/>
                  <a:latin typeface="Trebuchet MS" pitchFamily="34" charset="0"/>
                </a:rPr>
                <a:t> </a:t>
              </a:r>
              <a:r>
                <a:rPr kumimoji="0" lang="en-US" altLang="es-CL" sz="1200" b="0" i="0" u="none" strike="noStrike" cap="none" normalizeH="0" baseline="0" dirty="0" err="1" smtClean="0">
                  <a:ln>
                    <a:noFill/>
                  </a:ln>
                  <a:solidFill>
                    <a:schemeClr val="tx1"/>
                  </a:solidFill>
                  <a:effectLst/>
                  <a:latin typeface="Trebuchet MS" pitchFamily="34" charset="0"/>
                </a:rPr>
                <a:t>Institucional</a:t>
              </a:r>
              <a:r>
                <a:rPr kumimoji="0" lang="en-US" altLang="es-CL" sz="1200" b="0" i="0" u="none" strike="noStrike" cap="none" normalizeH="0" baseline="0" dirty="0" smtClean="0">
                  <a:ln>
                    <a:noFill/>
                  </a:ln>
                  <a:solidFill>
                    <a:schemeClr val="tx1"/>
                  </a:solidFill>
                  <a:effectLst/>
                  <a:latin typeface="Trebuchet MS"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tab pos="723900" algn="l"/>
                </a:tabLst>
              </a:pPr>
              <a:r>
                <a:rPr kumimoji="0" lang="en-US" altLang="es-CL" sz="1200" b="0" i="0" u="none" strike="noStrike" cap="none" normalizeH="0" baseline="0" dirty="0" err="1" smtClean="0">
                  <a:ln>
                    <a:noFill/>
                  </a:ln>
                  <a:solidFill>
                    <a:schemeClr val="tx1"/>
                  </a:solidFill>
                  <a:effectLst/>
                  <a:latin typeface="Trebuchet MS" pitchFamily="34" charset="0"/>
                </a:rPr>
                <a:t>Autoevaluación</a:t>
              </a:r>
              <a:endParaRPr kumimoji="0" lang="en-US" altLang="es-CL" sz="1200" b="0" i="0" u="none" strike="noStrike" cap="none" normalizeH="0" baseline="0" dirty="0" smtClean="0">
                <a:ln>
                  <a:noFill/>
                </a:ln>
                <a:solidFill>
                  <a:schemeClr val="tx1"/>
                </a:solidFill>
                <a:effectLst/>
                <a:latin typeface="Trebuchet MS" pitchFamily="34" charset="0"/>
              </a:endParaRPr>
            </a:p>
          </p:txBody>
        </p:sp>
        <p:sp>
          <p:nvSpPr>
            <p:cNvPr id="12" name="_s1037"/>
            <p:cNvSpPr>
              <a:spLocks noChangeArrowheads="1"/>
            </p:cNvSpPr>
            <p:nvPr/>
          </p:nvSpPr>
          <p:spPr bwMode="auto">
            <a:xfrm>
              <a:off x="1836" y="1272"/>
              <a:ext cx="666"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1" i="0" u="none" strike="noStrike" cap="none" normalizeH="0" baseline="0" dirty="0" smtClean="0">
                  <a:ln>
                    <a:noFill/>
                  </a:ln>
                  <a:solidFill>
                    <a:schemeClr val="tx1"/>
                  </a:solidFill>
                  <a:effectLst/>
                  <a:latin typeface="Trebuchet MS" pitchFamily="34" charset="0"/>
                  <a:cs typeface="Arial" panose="020B0604020202020204" pitchFamily="34" charset="0"/>
                </a:rPr>
                <a:t>PLANEAMIENTO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Establecer</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metas,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Diseño</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de </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programas</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procesos, </a:t>
              </a:r>
              <a:r>
                <a:rPr kumimoji="0" lang="en-US" altLang="es-CL" sz="1200" b="0" i="0" u="none" strike="noStrike" cap="none" normalizeH="0" baseline="0" dirty="0" err="1" smtClean="0">
                  <a:ln>
                    <a:noFill/>
                  </a:ln>
                  <a:solidFill>
                    <a:schemeClr val="tx1"/>
                  </a:solidFill>
                  <a:effectLst/>
                  <a:latin typeface="Trebuchet MS" pitchFamily="34" charset="0"/>
                  <a:cs typeface="Arial" panose="020B0604020202020204" pitchFamily="34" charset="0"/>
                </a:rPr>
                <a:t>Proyecciones</a:t>
              </a:r>
              <a:r>
                <a:rPr kumimoji="0" lang="en-US" altLang="es-CL" sz="1200" b="0" i="0" u="none" strike="noStrike" cap="none" normalizeH="0" baseline="0" dirty="0" smtClean="0">
                  <a:ln>
                    <a:noFill/>
                  </a:ln>
                  <a:solidFill>
                    <a:schemeClr val="tx1"/>
                  </a:solidFill>
                  <a:effectLst/>
                  <a:latin typeface="Trebuchet MS" pitchFamily="34" charset="0"/>
                  <a:cs typeface="Arial" panose="020B0604020202020204" pitchFamily="34" charset="0"/>
                </a:rPr>
                <a:t>, etc.</a:t>
              </a:r>
            </a:p>
          </p:txBody>
        </p:sp>
      </p:grpSp>
      <p:sp>
        <p:nvSpPr>
          <p:cNvPr id="1038" name="Rectangle 19"/>
          <p:cNvSpPr>
            <a:spLocks noChangeArrowheads="1"/>
          </p:cNvSpPr>
          <p:nvPr/>
        </p:nvSpPr>
        <p:spPr bwMode="auto">
          <a:xfrm>
            <a:off x="0" y="1052736"/>
            <a:ext cx="7910512" cy="892175"/>
          </a:xfrm>
          <a:prstGeom prst="rect">
            <a:avLst/>
          </a:prstGeom>
          <a:noFill/>
          <a:ln w="9525">
            <a:noFill/>
            <a:miter lim="800000"/>
            <a:headEnd/>
            <a:tailEnd/>
          </a:ln>
        </p:spPr>
        <p:txBody>
          <a:bodyPr anchor="ctr"/>
          <a:lstStyle/>
          <a:p>
            <a:pPr algn="ctr" eaLnBrk="0" hangingPunct="0"/>
            <a:r>
              <a:rPr lang="en-US" sz="3200" dirty="0">
                <a:solidFill>
                  <a:srgbClr val="000066"/>
                </a:solidFill>
                <a:latin typeface="Trebuchet MS" pitchFamily="34" charset="0"/>
              </a:rPr>
              <a:t>Etapas en el proceso de Administración, Mackenzie, 1969</a:t>
            </a:r>
            <a:r>
              <a:rPr lang="en-US" sz="3200" b="1"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971600" y="2348880"/>
            <a:ext cx="7596187" cy="3733800"/>
          </a:xfrm>
        </p:spPr>
        <p:txBody>
          <a:bodyPr>
            <a:normAutofit/>
          </a:bodyPr>
          <a:lstStyle/>
          <a:p>
            <a:pPr>
              <a:buFontTx/>
              <a:buNone/>
            </a:pPr>
            <a:r>
              <a:rPr lang="es-ES_tradnl" dirty="0" smtClean="0"/>
              <a:t>1. </a:t>
            </a:r>
            <a:r>
              <a:rPr lang="es-ES_tradnl" sz="2400" dirty="0" smtClean="0">
                <a:latin typeface="Trebuchet MS" pitchFamily="34" charset="0"/>
              </a:rPr>
              <a:t>Por qué surge el tema de la calidad?</a:t>
            </a:r>
          </a:p>
          <a:p>
            <a:pPr>
              <a:buFontTx/>
              <a:buNone/>
            </a:pPr>
            <a:endParaRPr lang="es-ES_tradnl" sz="2400" dirty="0" smtClean="0">
              <a:latin typeface="Trebuchet MS" pitchFamily="34" charset="0"/>
            </a:endParaRPr>
          </a:p>
          <a:p>
            <a:pPr>
              <a:buFontTx/>
              <a:buNone/>
            </a:pPr>
            <a:r>
              <a:rPr lang="es-ES_tradnl" sz="2400" dirty="0" smtClean="0">
                <a:latin typeface="Trebuchet MS" pitchFamily="34" charset="0"/>
              </a:rPr>
              <a:t>2. Qué es calidad?</a:t>
            </a:r>
          </a:p>
          <a:p>
            <a:pPr>
              <a:buFontTx/>
              <a:buNone/>
            </a:pPr>
            <a:endParaRPr lang="es-ES_tradnl" sz="2400" dirty="0" smtClean="0">
              <a:latin typeface="Trebuchet MS" pitchFamily="34" charset="0"/>
            </a:endParaRPr>
          </a:p>
          <a:p>
            <a:pPr>
              <a:buFontTx/>
              <a:buNone/>
            </a:pPr>
            <a:r>
              <a:rPr lang="es-ES_tradnl" sz="2400" dirty="0" smtClean="0">
                <a:latin typeface="Trebuchet MS" pitchFamily="34" charset="0"/>
              </a:rPr>
              <a:t>3. Estructura de un sistema de    aseguramiento de la calidad</a:t>
            </a:r>
          </a:p>
          <a:p>
            <a:pPr>
              <a:buFontTx/>
              <a:buNone/>
            </a:pPr>
            <a:endParaRPr lang="es-ES_tradnl" dirty="0" smtClean="0"/>
          </a:p>
        </p:txBody>
      </p:sp>
      <p:sp>
        <p:nvSpPr>
          <p:cNvPr id="9218" name="Rectangle 2"/>
          <p:cNvSpPr>
            <a:spLocks noGrp="1" noChangeArrowheads="1"/>
          </p:cNvSpPr>
          <p:nvPr>
            <p:ph type="title"/>
          </p:nvPr>
        </p:nvSpPr>
        <p:spPr>
          <a:xfrm>
            <a:off x="683568" y="1196752"/>
            <a:ext cx="7056437" cy="762000"/>
          </a:xfrm>
        </p:spPr>
        <p:txBody>
          <a:bodyPr>
            <a:normAutofit/>
          </a:bodyPr>
          <a:lstStyle/>
          <a:p>
            <a:r>
              <a:rPr lang="es-ES_tradnl" sz="3200" dirty="0" smtClean="0">
                <a:solidFill>
                  <a:srgbClr val="002060"/>
                </a:solidFill>
                <a:latin typeface="Trebuchet MS" pitchFamily="34" charset="0"/>
              </a:rPr>
              <a:t>Contenidos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115616" y="548680"/>
            <a:ext cx="6870700" cy="538609"/>
          </a:xfrm>
        </p:spPr>
        <p:txBody>
          <a:bodyPr>
            <a:normAutofit fontScale="90000"/>
          </a:bodyPr>
          <a:lstStyle/>
          <a:p>
            <a:r>
              <a:rPr lang="en-US" sz="2000" dirty="0" smtClean="0">
                <a:solidFill>
                  <a:srgbClr val="000066"/>
                </a:solidFill>
                <a:latin typeface="Trebuchet MS" pitchFamily="34" charset="0"/>
              </a:rPr>
              <a:t>COMPARACIÓN ENTRE UN NEGOCIO CON FINES DE LUCRO Y UNA UNIVERSIDAD</a:t>
            </a:r>
          </a:p>
        </p:txBody>
      </p:sp>
      <p:sp>
        <p:nvSpPr>
          <p:cNvPr id="26628" name="AutoShape 4"/>
          <p:cNvSpPr>
            <a:spLocks/>
          </p:cNvSpPr>
          <p:nvPr/>
        </p:nvSpPr>
        <p:spPr bwMode="auto">
          <a:xfrm>
            <a:off x="914400" y="2590800"/>
            <a:ext cx="2514600" cy="914400"/>
          </a:xfrm>
          <a:prstGeom prst="rightBracket">
            <a:avLst>
              <a:gd name="adj" fmla="val 8333"/>
            </a:avLst>
          </a:prstGeom>
          <a:noFill/>
          <a:ln w="9525">
            <a:noFill/>
            <a:round/>
            <a:headEnd/>
            <a:tailEnd/>
          </a:ln>
        </p:spPr>
        <p:txBody>
          <a:bodyPr wrap="none" anchor="ctr"/>
          <a:lstStyle/>
          <a:p>
            <a:endParaRPr lang="es-MX"/>
          </a:p>
        </p:txBody>
      </p:sp>
      <p:sp>
        <p:nvSpPr>
          <p:cNvPr id="26629" name="AutoShape 5"/>
          <p:cNvSpPr>
            <a:spLocks/>
          </p:cNvSpPr>
          <p:nvPr/>
        </p:nvSpPr>
        <p:spPr bwMode="auto">
          <a:xfrm>
            <a:off x="3132138" y="2852738"/>
            <a:ext cx="76200" cy="914400"/>
          </a:xfrm>
          <a:prstGeom prst="rightBracket">
            <a:avLst>
              <a:gd name="adj" fmla="val 600000"/>
            </a:avLst>
          </a:prstGeom>
          <a:noFill/>
          <a:ln w="9525">
            <a:noFill/>
            <a:round/>
            <a:headEnd/>
            <a:tailEnd/>
          </a:ln>
        </p:spPr>
        <p:txBody>
          <a:bodyPr wrap="none" anchor="ctr"/>
          <a:lstStyle/>
          <a:p>
            <a:endParaRPr lang="es-MX"/>
          </a:p>
        </p:txBody>
      </p:sp>
      <p:sp>
        <p:nvSpPr>
          <p:cNvPr id="26630" name="AutoShape 6"/>
          <p:cNvSpPr>
            <a:spLocks/>
          </p:cNvSpPr>
          <p:nvPr/>
        </p:nvSpPr>
        <p:spPr bwMode="auto">
          <a:xfrm flipH="1" flipV="1">
            <a:off x="1447800" y="2895600"/>
            <a:ext cx="381000" cy="76200"/>
          </a:xfrm>
          <a:prstGeom prst="leftBracket">
            <a:avLst>
              <a:gd name="adj" fmla="val 10069"/>
            </a:avLst>
          </a:prstGeom>
          <a:noFill/>
          <a:ln w="9525">
            <a:noFill/>
            <a:round/>
            <a:headEnd/>
            <a:tailEnd/>
          </a:ln>
        </p:spPr>
        <p:txBody>
          <a:bodyPr wrap="none" anchor="ctr"/>
          <a:lstStyle/>
          <a:p>
            <a:endParaRPr lang="es-MX"/>
          </a:p>
        </p:txBody>
      </p:sp>
      <p:sp>
        <p:nvSpPr>
          <p:cNvPr id="26631" name="AutoShape 7"/>
          <p:cNvSpPr>
            <a:spLocks noChangeArrowheads="1"/>
          </p:cNvSpPr>
          <p:nvPr/>
        </p:nvSpPr>
        <p:spPr bwMode="auto">
          <a:xfrm rot="5400000">
            <a:off x="1295400" y="1905000"/>
            <a:ext cx="1828800" cy="2438400"/>
          </a:xfrm>
          <a:prstGeom prst="bracketPair">
            <a:avLst>
              <a:gd name="adj" fmla="val 16667"/>
            </a:avLst>
          </a:prstGeom>
          <a:noFill/>
          <a:ln w="9525">
            <a:solidFill>
              <a:schemeClr val="tx1"/>
            </a:solidFill>
            <a:round/>
            <a:headEnd/>
            <a:tailEnd/>
          </a:ln>
        </p:spPr>
        <p:txBody>
          <a:bodyPr wrap="none" anchor="ctr"/>
          <a:lstStyle/>
          <a:p>
            <a:endParaRPr lang="es-MX"/>
          </a:p>
        </p:txBody>
      </p:sp>
      <p:sp>
        <p:nvSpPr>
          <p:cNvPr id="26632" name="AutoShape 8"/>
          <p:cNvSpPr>
            <a:spLocks noChangeArrowheads="1"/>
          </p:cNvSpPr>
          <p:nvPr/>
        </p:nvSpPr>
        <p:spPr bwMode="auto">
          <a:xfrm rot="5400000">
            <a:off x="5956300" y="1785938"/>
            <a:ext cx="1752600" cy="2667000"/>
          </a:xfrm>
          <a:prstGeom prst="bracketPair">
            <a:avLst>
              <a:gd name="adj" fmla="val 16667"/>
            </a:avLst>
          </a:prstGeom>
          <a:noFill/>
          <a:ln w="9525">
            <a:solidFill>
              <a:schemeClr val="tx1"/>
            </a:solidFill>
            <a:round/>
            <a:headEnd/>
            <a:tailEnd/>
          </a:ln>
        </p:spPr>
        <p:txBody>
          <a:bodyPr wrap="none" anchor="ctr"/>
          <a:lstStyle/>
          <a:p>
            <a:endParaRPr lang="es-MX"/>
          </a:p>
        </p:txBody>
      </p:sp>
      <p:sp>
        <p:nvSpPr>
          <p:cNvPr id="26633" name="AutoShape 9"/>
          <p:cNvSpPr>
            <a:spLocks noChangeArrowheads="1"/>
          </p:cNvSpPr>
          <p:nvPr/>
        </p:nvSpPr>
        <p:spPr bwMode="auto">
          <a:xfrm>
            <a:off x="755576" y="2996952"/>
            <a:ext cx="533400" cy="304800"/>
          </a:xfrm>
          <a:prstGeom prst="rightArrow">
            <a:avLst>
              <a:gd name="adj1" fmla="val 50000"/>
              <a:gd name="adj2" fmla="val 43750"/>
            </a:avLst>
          </a:prstGeom>
          <a:solidFill>
            <a:srgbClr val="FF0000"/>
          </a:solidFill>
          <a:ln w="9525" algn="ctr">
            <a:solidFill>
              <a:srgbClr val="FF0000"/>
            </a:solidFill>
            <a:miter lim="800000"/>
            <a:headEnd/>
            <a:tailEnd/>
          </a:ln>
        </p:spPr>
        <p:txBody>
          <a:bodyPr wrap="none" anchor="ctr"/>
          <a:lstStyle/>
          <a:p>
            <a:endParaRPr lang="es-MX"/>
          </a:p>
        </p:txBody>
      </p:sp>
      <p:sp>
        <p:nvSpPr>
          <p:cNvPr id="26634" name="Oval 10"/>
          <p:cNvSpPr>
            <a:spLocks noChangeArrowheads="1"/>
          </p:cNvSpPr>
          <p:nvPr/>
        </p:nvSpPr>
        <p:spPr bwMode="auto">
          <a:xfrm>
            <a:off x="1547813" y="3213100"/>
            <a:ext cx="182562"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35" name="Oval 11"/>
          <p:cNvSpPr>
            <a:spLocks noChangeArrowheads="1"/>
          </p:cNvSpPr>
          <p:nvPr/>
        </p:nvSpPr>
        <p:spPr bwMode="auto">
          <a:xfrm>
            <a:off x="2051050" y="3213100"/>
            <a:ext cx="182563"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36" name="Oval 12"/>
          <p:cNvSpPr>
            <a:spLocks noChangeArrowheads="1"/>
          </p:cNvSpPr>
          <p:nvPr/>
        </p:nvSpPr>
        <p:spPr bwMode="auto">
          <a:xfrm>
            <a:off x="2484438" y="3213100"/>
            <a:ext cx="182562"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37" name="Oval 13"/>
          <p:cNvSpPr>
            <a:spLocks noChangeArrowheads="1"/>
          </p:cNvSpPr>
          <p:nvPr/>
        </p:nvSpPr>
        <p:spPr bwMode="auto">
          <a:xfrm flipH="1">
            <a:off x="2916238" y="3213100"/>
            <a:ext cx="182562"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38" name="Rectangle 14"/>
          <p:cNvSpPr>
            <a:spLocks noChangeArrowheads="1"/>
          </p:cNvSpPr>
          <p:nvPr/>
        </p:nvSpPr>
        <p:spPr bwMode="auto">
          <a:xfrm>
            <a:off x="1908175" y="2852738"/>
            <a:ext cx="365125" cy="92075"/>
          </a:xfrm>
          <a:prstGeom prst="rect">
            <a:avLst/>
          </a:prstGeom>
          <a:solidFill>
            <a:srgbClr val="FF0000"/>
          </a:solidFill>
          <a:ln w="9525" algn="ctr">
            <a:solidFill>
              <a:srgbClr val="FF0000"/>
            </a:solidFill>
            <a:miter lim="800000"/>
            <a:headEnd/>
            <a:tailEnd/>
          </a:ln>
        </p:spPr>
        <p:txBody>
          <a:bodyPr wrap="none" anchor="ctr"/>
          <a:lstStyle/>
          <a:p>
            <a:endParaRPr lang="es-MX"/>
          </a:p>
        </p:txBody>
      </p:sp>
      <p:sp>
        <p:nvSpPr>
          <p:cNvPr id="26639" name="Line 15"/>
          <p:cNvSpPr>
            <a:spLocks noChangeShapeType="1"/>
          </p:cNvSpPr>
          <p:nvPr/>
        </p:nvSpPr>
        <p:spPr bwMode="auto">
          <a:xfrm>
            <a:off x="1778000" y="3284538"/>
            <a:ext cx="228600" cy="0"/>
          </a:xfrm>
          <a:prstGeom prst="line">
            <a:avLst/>
          </a:prstGeom>
          <a:noFill/>
          <a:ln w="9525">
            <a:solidFill>
              <a:srgbClr val="00B050"/>
            </a:solidFill>
            <a:round/>
            <a:headEnd/>
            <a:tailEnd type="triangle" w="med" len="med"/>
          </a:ln>
        </p:spPr>
        <p:txBody>
          <a:bodyPr wrap="none" anchor="ctr"/>
          <a:lstStyle/>
          <a:p>
            <a:endParaRPr lang="es-SV"/>
          </a:p>
        </p:txBody>
      </p:sp>
      <p:sp>
        <p:nvSpPr>
          <p:cNvPr id="26640" name="Line 16"/>
          <p:cNvSpPr>
            <a:spLocks noChangeShapeType="1"/>
          </p:cNvSpPr>
          <p:nvPr/>
        </p:nvSpPr>
        <p:spPr bwMode="auto">
          <a:xfrm>
            <a:off x="2224088" y="3284538"/>
            <a:ext cx="228600" cy="0"/>
          </a:xfrm>
          <a:prstGeom prst="line">
            <a:avLst/>
          </a:prstGeom>
          <a:noFill/>
          <a:ln w="9525">
            <a:solidFill>
              <a:srgbClr val="00B050"/>
            </a:solidFill>
            <a:round/>
            <a:headEnd/>
            <a:tailEnd type="triangle" w="med" len="med"/>
          </a:ln>
        </p:spPr>
        <p:txBody>
          <a:bodyPr wrap="none" anchor="ctr"/>
          <a:lstStyle/>
          <a:p>
            <a:endParaRPr lang="es-SV"/>
          </a:p>
        </p:txBody>
      </p:sp>
      <p:sp>
        <p:nvSpPr>
          <p:cNvPr id="26641" name="Line 17"/>
          <p:cNvSpPr>
            <a:spLocks noChangeShapeType="1"/>
          </p:cNvSpPr>
          <p:nvPr/>
        </p:nvSpPr>
        <p:spPr bwMode="auto">
          <a:xfrm>
            <a:off x="2771775" y="3284538"/>
            <a:ext cx="152400" cy="0"/>
          </a:xfrm>
          <a:prstGeom prst="line">
            <a:avLst/>
          </a:prstGeom>
          <a:noFill/>
          <a:ln w="9525">
            <a:solidFill>
              <a:srgbClr val="00B050"/>
            </a:solidFill>
            <a:round/>
            <a:headEnd/>
            <a:tailEnd type="triangle" w="med" len="med"/>
          </a:ln>
        </p:spPr>
        <p:txBody>
          <a:bodyPr wrap="none" anchor="ctr"/>
          <a:lstStyle/>
          <a:p>
            <a:endParaRPr lang="es-SV"/>
          </a:p>
        </p:txBody>
      </p:sp>
      <p:sp>
        <p:nvSpPr>
          <p:cNvPr id="26642" name="Line 18"/>
          <p:cNvSpPr>
            <a:spLocks noChangeShapeType="1"/>
          </p:cNvSpPr>
          <p:nvPr/>
        </p:nvSpPr>
        <p:spPr bwMode="auto">
          <a:xfrm flipV="1">
            <a:off x="3276600" y="2636838"/>
            <a:ext cx="685800" cy="457200"/>
          </a:xfrm>
          <a:prstGeom prst="line">
            <a:avLst/>
          </a:prstGeom>
          <a:noFill/>
          <a:ln w="76200">
            <a:solidFill>
              <a:srgbClr val="FF0000"/>
            </a:solidFill>
            <a:round/>
            <a:headEnd/>
            <a:tailEnd type="triangle" w="med" len="med"/>
          </a:ln>
        </p:spPr>
        <p:txBody>
          <a:bodyPr wrap="none" anchor="ctr"/>
          <a:lstStyle/>
          <a:p>
            <a:endParaRPr lang="es-SV"/>
          </a:p>
        </p:txBody>
      </p:sp>
      <p:sp>
        <p:nvSpPr>
          <p:cNvPr id="26643" name="Line 19"/>
          <p:cNvSpPr>
            <a:spLocks noChangeShapeType="1"/>
          </p:cNvSpPr>
          <p:nvPr/>
        </p:nvSpPr>
        <p:spPr bwMode="auto">
          <a:xfrm>
            <a:off x="3367088" y="3141663"/>
            <a:ext cx="457200" cy="152400"/>
          </a:xfrm>
          <a:prstGeom prst="line">
            <a:avLst/>
          </a:prstGeom>
          <a:noFill/>
          <a:ln w="9525">
            <a:solidFill>
              <a:srgbClr val="00B050"/>
            </a:solidFill>
            <a:round/>
            <a:headEnd/>
            <a:tailEnd type="triangle" w="med" len="med"/>
          </a:ln>
        </p:spPr>
        <p:txBody>
          <a:bodyPr wrap="none" anchor="ctr"/>
          <a:lstStyle/>
          <a:p>
            <a:endParaRPr lang="es-SV"/>
          </a:p>
        </p:txBody>
      </p:sp>
      <p:sp>
        <p:nvSpPr>
          <p:cNvPr id="26644" name="Line 20"/>
          <p:cNvSpPr>
            <a:spLocks noChangeShapeType="1"/>
          </p:cNvSpPr>
          <p:nvPr/>
        </p:nvSpPr>
        <p:spPr bwMode="auto">
          <a:xfrm flipH="1" flipV="1">
            <a:off x="1763713" y="3644900"/>
            <a:ext cx="0" cy="228600"/>
          </a:xfrm>
          <a:prstGeom prst="line">
            <a:avLst/>
          </a:prstGeom>
          <a:noFill/>
          <a:ln w="9525">
            <a:solidFill>
              <a:srgbClr val="00B050"/>
            </a:solidFill>
            <a:round/>
            <a:headEnd/>
            <a:tailEnd type="triangle" w="med" len="med"/>
          </a:ln>
        </p:spPr>
        <p:txBody>
          <a:bodyPr wrap="none" anchor="ctr"/>
          <a:lstStyle/>
          <a:p>
            <a:endParaRPr lang="es-SV"/>
          </a:p>
        </p:txBody>
      </p:sp>
      <p:sp>
        <p:nvSpPr>
          <p:cNvPr id="26645" name="Line 21"/>
          <p:cNvSpPr>
            <a:spLocks noChangeShapeType="1"/>
          </p:cNvSpPr>
          <p:nvPr/>
        </p:nvSpPr>
        <p:spPr bwMode="auto">
          <a:xfrm>
            <a:off x="2138363" y="3657600"/>
            <a:ext cx="0" cy="304800"/>
          </a:xfrm>
          <a:prstGeom prst="line">
            <a:avLst/>
          </a:prstGeom>
          <a:noFill/>
          <a:ln w="9525">
            <a:solidFill>
              <a:srgbClr val="00B050"/>
            </a:solidFill>
            <a:round/>
            <a:headEnd/>
            <a:tailEnd type="triangle" w="med" len="med"/>
          </a:ln>
        </p:spPr>
        <p:txBody>
          <a:bodyPr wrap="none" anchor="ctr"/>
          <a:lstStyle/>
          <a:p>
            <a:endParaRPr lang="es-SV"/>
          </a:p>
        </p:txBody>
      </p:sp>
      <p:sp>
        <p:nvSpPr>
          <p:cNvPr id="26646" name="Line 22"/>
          <p:cNvSpPr>
            <a:spLocks noChangeShapeType="1"/>
          </p:cNvSpPr>
          <p:nvPr/>
        </p:nvSpPr>
        <p:spPr bwMode="auto">
          <a:xfrm>
            <a:off x="2590800" y="3810000"/>
            <a:ext cx="0" cy="0"/>
          </a:xfrm>
          <a:prstGeom prst="line">
            <a:avLst/>
          </a:prstGeom>
          <a:noFill/>
          <a:ln w="9525">
            <a:solidFill>
              <a:schemeClr val="tx1"/>
            </a:solidFill>
            <a:round/>
            <a:headEnd/>
            <a:tailEnd type="triangle" w="med" len="med"/>
          </a:ln>
        </p:spPr>
        <p:txBody>
          <a:bodyPr wrap="none" anchor="ctr"/>
          <a:lstStyle/>
          <a:p>
            <a:endParaRPr lang="es-SV"/>
          </a:p>
        </p:txBody>
      </p:sp>
      <p:sp>
        <p:nvSpPr>
          <p:cNvPr id="26647" name="Line 23"/>
          <p:cNvSpPr>
            <a:spLocks noChangeShapeType="1"/>
          </p:cNvSpPr>
          <p:nvPr/>
        </p:nvSpPr>
        <p:spPr bwMode="auto">
          <a:xfrm flipH="1" flipV="1">
            <a:off x="2457450" y="3657600"/>
            <a:ext cx="0" cy="304800"/>
          </a:xfrm>
          <a:prstGeom prst="line">
            <a:avLst/>
          </a:prstGeom>
          <a:noFill/>
          <a:ln w="9525">
            <a:solidFill>
              <a:srgbClr val="00B050"/>
            </a:solidFill>
            <a:round/>
            <a:headEnd/>
            <a:tailEnd type="triangle" w="med" len="med"/>
          </a:ln>
        </p:spPr>
        <p:txBody>
          <a:bodyPr wrap="none" anchor="ctr"/>
          <a:lstStyle/>
          <a:p>
            <a:endParaRPr lang="es-SV"/>
          </a:p>
        </p:txBody>
      </p:sp>
      <p:sp>
        <p:nvSpPr>
          <p:cNvPr id="26648" name="Line 24"/>
          <p:cNvSpPr>
            <a:spLocks noChangeShapeType="1"/>
          </p:cNvSpPr>
          <p:nvPr/>
        </p:nvSpPr>
        <p:spPr bwMode="auto">
          <a:xfrm>
            <a:off x="2770188" y="3644900"/>
            <a:ext cx="0" cy="306388"/>
          </a:xfrm>
          <a:prstGeom prst="line">
            <a:avLst/>
          </a:prstGeom>
          <a:noFill/>
          <a:ln w="9525">
            <a:solidFill>
              <a:srgbClr val="00B050"/>
            </a:solidFill>
            <a:round/>
            <a:headEnd/>
            <a:tailEnd type="triangle" w="med" len="med"/>
          </a:ln>
        </p:spPr>
        <p:txBody>
          <a:bodyPr wrap="none" anchor="ctr"/>
          <a:lstStyle/>
          <a:p>
            <a:endParaRPr lang="es-SV"/>
          </a:p>
        </p:txBody>
      </p:sp>
      <p:sp>
        <p:nvSpPr>
          <p:cNvPr id="26649" name="Line 25"/>
          <p:cNvSpPr>
            <a:spLocks noChangeShapeType="1"/>
          </p:cNvSpPr>
          <p:nvPr/>
        </p:nvSpPr>
        <p:spPr bwMode="auto">
          <a:xfrm flipH="1">
            <a:off x="1676400" y="2895600"/>
            <a:ext cx="228600" cy="304800"/>
          </a:xfrm>
          <a:prstGeom prst="line">
            <a:avLst/>
          </a:prstGeom>
          <a:noFill/>
          <a:ln w="9525" cap="rnd">
            <a:solidFill>
              <a:schemeClr val="tx1"/>
            </a:solidFill>
            <a:prstDash val="sysDot"/>
            <a:round/>
            <a:headEnd/>
            <a:tailEnd/>
          </a:ln>
        </p:spPr>
        <p:txBody>
          <a:bodyPr wrap="none" anchor="ctr"/>
          <a:lstStyle/>
          <a:p>
            <a:endParaRPr lang="es-SV"/>
          </a:p>
        </p:txBody>
      </p:sp>
      <p:sp>
        <p:nvSpPr>
          <p:cNvPr id="26650" name="Line 26"/>
          <p:cNvSpPr>
            <a:spLocks noChangeShapeType="1"/>
          </p:cNvSpPr>
          <p:nvPr/>
        </p:nvSpPr>
        <p:spPr bwMode="auto">
          <a:xfrm>
            <a:off x="2133600" y="2895600"/>
            <a:ext cx="0" cy="304800"/>
          </a:xfrm>
          <a:prstGeom prst="line">
            <a:avLst/>
          </a:prstGeom>
          <a:noFill/>
          <a:ln w="9525" cap="rnd">
            <a:solidFill>
              <a:schemeClr val="tx1"/>
            </a:solidFill>
            <a:prstDash val="sysDot"/>
            <a:round/>
            <a:headEnd/>
            <a:tailEnd/>
          </a:ln>
        </p:spPr>
        <p:txBody>
          <a:bodyPr wrap="none" anchor="ctr"/>
          <a:lstStyle/>
          <a:p>
            <a:endParaRPr lang="es-SV"/>
          </a:p>
        </p:txBody>
      </p:sp>
      <p:sp>
        <p:nvSpPr>
          <p:cNvPr id="26651" name="Line 27"/>
          <p:cNvSpPr>
            <a:spLocks noChangeShapeType="1"/>
          </p:cNvSpPr>
          <p:nvPr/>
        </p:nvSpPr>
        <p:spPr bwMode="auto">
          <a:xfrm>
            <a:off x="2209800" y="2895600"/>
            <a:ext cx="381000" cy="381000"/>
          </a:xfrm>
          <a:prstGeom prst="line">
            <a:avLst/>
          </a:prstGeom>
          <a:noFill/>
          <a:ln w="9525" cap="rnd">
            <a:solidFill>
              <a:schemeClr val="tx1"/>
            </a:solidFill>
            <a:prstDash val="sysDot"/>
            <a:round/>
            <a:headEnd/>
            <a:tailEnd/>
          </a:ln>
        </p:spPr>
        <p:txBody>
          <a:bodyPr wrap="none" anchor="ctr"/>
          <a:lstStyle/>
          <a:p>
            <a:endParaRPr lang="es-SV"/>
          </a:p>
        </p:txBody>
      </p:sp>
      <p:sp>
        <p:nvSpPr>
          <p:cNvPr id="26652" name="Line 28"/>
          <p:cNvSpPr>
            <a:spLocks noChangeShapeType="1"/>
          </p:cNvSpPr>
          <p:nvPr/>
        </p:nvSpPr>
        <p:spPr bwMode="auto">
          <a:xfrm>
            <a:off x="2195513" y="2924175"/>
            <a:ext cx="838200" cy="381000"/>
          </a:xfrm>
          <a:prstGeom prst="line">
            <a:avLst/>
          </a:prstGeom>
          <a:noFill/>
          <a:ln w="9525" cap="rnd">
            <a:solidFill>
              <a:schemeClr val="tx1"/>
            </a:solidFill>
            <a:prstDash val="sysDot"/>
            <a:round/>
            <a:headEnd/>
            <a:tailEnd/>
          </a:ln>
        </p:spPr>
        <p:txBody>
          <a:bodyPr wrap="none" anchor="ctr"/>
          <a:lstStyle/>
          <a:p>
            <a:endParaRPr lang="es-SV"/>
          </a:p>
        </p:txBody>
      </p:sp>
      <p:sp>
        <p:nvSpPr>
          <p:cNvPr id="26653" name="Text Box 29"/>
          <p:cNvSpPr txBox="1">
            <a:spLocks noChangeArrowheads="1"/>
          </p:cNvSpPr>
          <p:nvPr/>
        </p:nvSpPr>
        <p:spPr bwMode="auto">
          <a:xfrm>
            <a:off x="0" y="2709863"/>
            <a:ext cx="844550" cy="274637"/>
          </a:xfrm>
          <a:prstGeom prst="rect">
            <a:avLst/>
          </a:prstGeom>
          <a:noFill/>
          <a:ln w="9525" algn="ctr">
            <a:noFill/>
            <a:miter lim="800000"/>
            <a:headEnd/>
            <a:tailEnd/>
          </a:ln>
        </p:spPr>
        <p:txBody>
          <a:bodyPr>
            <a:spAutoFit/>
          </a:bodyPr>
          <a:lstStyle/>
          <a:p>
            <a:pPr marL="342900" indent="-342900" algn="ctr">
              <a:spcBef>
                <a:spcPct val="20000"/>
              </a:spcBef>
            </a:pPr>
            <a:r>
              <a:rPr lang="en-US" sz="1200"/>
              <a:t>Personal</a:t>
            </a:r>
          </a:p>
        </p:txBody>
      </p:sp>
      <p:sp>
        <p:nvSpPr>
          <p:cNvPr id="26654" name="Text Box 30"/>
          <p:cNvSpPr txBox="1">
            <a:spLocks noChangeArrowheads="1"/>
          </p:cNvSpPr>
          <p:nvPr/>
        </p:nvSpPr>
        <p:spPr bwMode="auto">
          <a:xfrm>
            <a:off x="6350" y="3019425"/>
            <a:ext cx="677863" cy="274638"/>
          </a:xfrm>
          <a:prstGeom prst="rect">
            <a:avLst/>
          </a:prstGeom>
          <a:noFill/>
          <a:ln w="9525" algn="ctr">
            <a:noFill/>
            <a:miter lim="800000"/>
            <a:headEnd/>
            <a:tailEnd/>
          </a:ln>
        </p:spPr>
        <p:txBody>
          <a:bodyPr wrap="none">
            <a:spAutoFit/>
          </a:bodyPr>
          <a:lstStyle/>
          <a:p>
            <a:pPr marL="342900" indent="-342900" algn="ctr">
              <a:spcBef>
                <a:spcPct val="20000"/>
              </a:spcBef>
            </a:pPr>
            <a:r>
              <a:rPr lang="en-US" sz="1200"/>
              <a:t>Fondos</a:t>
            </a:r>
          </a:p>
        </p:txBody>
      </p:sp>
      <p:sp>
        <p:nvSpPr>
          <p:cNvPr id="26655" name="Text Box 31"/>
          <p:cNvSpPr txBox="1">
            <a:spLocks noChangeArrowheads="1"/>
          </p:cNvSpPr>
          <p:nvPr/>
        </p:nvSpPr>
        <p:spPr bwMode="auto">
          <a:xfrm>
            <a:off x="0" y="3284984"/>
            <a:ext cx="1042988" cy="274637"/>
          </a:xfrm>
          <a:prstGeom prst="rect">
            <a:avLst/>
          </a:prstGeom>
          <a:noFill/>
          <a:ln w="9525" algn="ctr">
            <a:noFill/>
            <a:miter lim="800000"/>
            <a:headEnd/>
            <a:tailEnd/>
          </a:ln>
        </p:spPr>
        <p:txBody>
          <a:bodyPr>
            <a:spAutoFit/>
          </a:bodyPr>
          <a:lstStyle/>
          <a:p>
            <a:pPr marL="342900" indent="-342900" algn="ctr">
              <a:spcBef>
                <a:spcPct val="20000"/>
              </a:spcBef>
            </a:pPr>
            <a:r>
              <a:rPr lang="en-US" sz="1200"/>
              <a:t>Materiales</a:t>
            </a:r>
          </a:p>
        </p:txBody>
      </p:sp>
      <p:sp>
        <p:nvSpPr>
          <p:cNvPr id="26656" name="Text Box 32"/>
          <p:cNvSpPr txBox="1">
            <a:spLocks noChangeArrowheads="1"/>
          </p:cNvSpPr>
          <p:nvPr/>
        </p:nvSpPr>
        <p:spPr bwMode="auto">
          <a:xfrm>
            <a:off x="1258888" y="2565400"/>
            <a:ext cx="228600" cy="1373188"/>
          </a:xfrm>
          <a:prstGeom prst="rect">
            <a:avLst/>
          </a:prstGeom>
          <a:noFill/>
          <a:ln w="9525" algn="ctr">
            <a:noFill/>
            <a:miter lim="800000"/>
            <a:headEnd/>
            <a:tailEnd/>
          </a:ln>
        </p:spPr>
        <p:txBody>
          <a:bodyPr>
            <a:spAutoFit/>
          </a:bodyPr>
          <a:lstStyle/>
          <a:p>
            <a:pPr marL="342900" indent="-342900" algn="ctr">
              <a:spcBef>
                <a:spcPct val="50000"/>
              </a:spcBef>
            </a:pPr>
            <a:r>
              <a:rPr lang="en-US" sz="1200"/>
              <a:t>M</a:t>
            </a:r>
          </a:p>
          <a:p>
            <a:pPr marL="342900" indent="-342900" algn="ctr">
              <a:spcBef>
                <a:spcPct val="50000"/>
              </a:spcBef>
            </a:pPr>
            <a:r>
              <a:rPr lang="en-US" sz="1200"/>
              <a:t>E</a:t>
            </a:r>
          </a:p>
          <a:p>
            <a:pPr marL="342900" indent="-342900" algn="ctr">
              <a:spcBef>
                <a:spcPct val="50000"/>
              </a:spcBef>
            </a:pPr>
            <a:r>
              <a:rPr lang="en-US" sz="1200"/>
              <a:t>T</a:t>
            </a:r>
          </a:p>
          <a:p>
            <a:pPr marL="342900" indent="-342900" algn="ctr">
              <a:spcBef>
                <a:spcPct val="50000"/>
              </a:spcBef>
            </a:pPr>
            <a:r>
              <a:rPr lang="en-US" sz="1200"/>
              <a:t>A</a:t>
            </a:r>
          </a:p>
          <a:p>
            <a:pPr marL="342900" indent="-342900" algn="ctr">
              <a:spcBef>
                <a:spcPct val="50000"/>
              </a:spcBef>
            </a:pPr>
            <a:r>
              <a:rPr lang="en-US" sz="1200"/>
              <a:t>S</a:t>
            </a:r>
          </a:p>
        </p:txBody>
      </p:sp>
      <p:sp>
        <p:nvSpPr>
          <p:cNvPr id="26657" name="Text Box 33"/>
          <p:cNvSpPr txBox="1">
            <a:spLocks noChangeArrowheads="1"/>
          </p:cNvSpPr>
          <p:nvPr/>
        </p:nvSpPr>
        <p:spPr bwMode="auto">
          <a:xfrm>
            <a:off x="3867150" y="2519363"/>
            <a:ext cx="923925" cy="274637"/>
          </a:xfrm>
          <a:prstGeom prst="rect">
            <a:avLst/>
          </a:prstGeom>
          <a:noFill/>
          <a:ln w="9525" algn="ctr">
            <a:noFill/>
            <a:miter lim="800000"/>
            <a:headEnd/>
            <a:tailEnd/>
          </a:ln>
        </p:spPr>
        <p:txBody>
          <a:bodyPr wrap="none">
            <a:spAutoFit/>
          </a:bodyPr>
          <a:lstStyle/>
          <a:p>
            <a:pPr marL="342900" indent="-342900" algn="ctr">
              <a:spcBef>
                <a:spcPct val="20000"/>
              </a:spcBef>
            </a:pPr>
            <a:r>
              <a:rPr lang="en-US" sz="1200"/>
              <a:t>Beneficios</a:t>
            </a:r>
          </a:p>
        </p:txBody>
      </p:sp>
      <p:sp>
        <p:nvSpPr>
          <p:cNvPr id="26658" name="Text Box 34"/>
          <p:cNvSpPr txBox="1">
            <a:spLocks noChangeArrowheads="1"/>
          </p:cNvSpPr>
          <p:nvPr/>
        </p:nvSpPr>
        <p:spPr bwMode="auto">
          <a:xfrm>
            <a:off x="3581400" y="3352800"/>
            <a:ext cx="1143000" cy="493713"/>
          </a:xfrm>
          <a:prstGeom prst="rect">
            <a:avLst/>
          </a:prstGeom>
          <a:noFill/>
          <a:ln w="9525" algn="ctr">
            <a:noFill/>
            <a:miter lim="800000"/>
            <a:headEnd/>
            <a:tailEnd/>
          </a:ln>
        </p:spPr>
        <p:txBody>
          <a:bodyPr>
            <a:spAutoFit/>
          </a:bodyPr>
          <a:lstStyle/>
          <a:p>
            <a:pPr marL="342900" indent="-342900" algn="ctr">
              <a:spcBef>
                <a:spcPct val="20000"/>
              </a:spcBef>
            </a:pPr>
            <a:r>
              <a:rPr lang="en-US" sz="1200"/>
              <a:t>Satisfacción </a:t>
            </a:r>
          </a:p>
          <a:p>
            <a:pPr marL="342900" indent="-342900" algn="ctr">
              <a:spcBef>
                <a:spcPct val="20000"/>
              </a:spcBef>
            </a:pPr>
            <a:r>
              <a:rPr lang="en-US" sz="1200"/>
              <a:t>al cliente</a:t>
            </a:r>
          </a:p>
        </p:txBody>
      </p:sp>
      <p:sp>
        <p:nvSpPr>
          <p:cNvPr id="26659" name="Text Box 35"/>
          <p:cNvSpPr txBox="1">
            <a:spLocks noChangeArrowheads="1"/>
          </p:cNvSpPr>
          <p:nvPr/>
        </p:nvSpPr>
        <p:spPr bwMode="auto">
          <a:xfrm>
            <a:off x="1428750" y="1798638"/>
            <a:ext cx="1104900" cy="304800"/>
          </a:xfrm>
          <a:prstGeom prst="rect">
            <a:avLst/>
          </a:prstGeom>
          <a:noFill/>
          <a:ln w="9525" algn="ctr">
            <a:noFill/>
            <a:miter lim="800000"/>
            <a:headEnd/>
            <a:tailEnd/>
          </a:ln>
        </p:spPr>
        <p:txBody>
          <a:bodyPr wrap="none">
            <a:spAutoFit/>
          </a:bodyPr>
          <a:lstStyle/>
          <a:p>
            <a:pPr marL="342900" indent="-342900" algn="ctr">
              <a:spcBef>
                <a:spcPct val="20000"/>
              </a:spcBef>
            </a:pPr>
            <a:r>
              <a:rPr lang="en-US" b="1" dirty="0"/>
              <a:t>ENTORNO</a:t>
            </a:r>
          </a:p>
        </p:txBody>
      </p:sp>
      <p:sp>
        <p:nvSpPr>
          <p:cNvPr id="26660" name="Line 36"/>
          <p:cNvSpPr>
            <a:spLocks noChangeShapeType="1"/>
          </p:cNvSpPr>
          <p:nvPr/>
        </p:nvSpPr>
        <p:spPr bwMode="auto">
          <a:xfrm flipH="1" flipV="1">
            <a:off x="1641475" y="2362200"/>
            <a:ext cx="0" cy="228600"/>
          </a:xfrm>
          <a:prstGeom prst="line">
            <a:avLst/>
          </a:prstGeom>
          <a:noFill/>
          <a:ln w="9525">
            <a:solidFill>
              <a:srgbClr val="00B050"/>
            </a:solidFill>
            <a:round/>
            <a:headEnd/>
            <a:tailEnd type="triangle" w="med" len="med"/>
          </a:ln>
        </p:spPr>
        <p:txBody>
          <a:bodyPr wrap="none" anchor="ctr"/>
          <a:lstStyle/>
          <a:p>
            <a:endParaRPr lang="es-SV"/>
          </a:p>
        </p:txBody>
      </p:sp>
      <p:sp>
        <p:nvSpPr>
          <p:cNvPr id="26661" name="Line 37"/>
          <p:cNvSpPr>
            <a:spLocks noChangeShapeType="1"/>
          </p:cNvSpPr>
          <p:nvPr/>
        </p:nvSpPr>
        <p:spPr bwMode="auto">
          <a:xfrm>
            <a:off x="1944688" y="2362200"/>
            <a:ext cx="0" cy="304800"/>
          </a:xfrm>
          <a:prstGeom prst="line">
            <a:avLst/>
          </a:prstGeom>
          <a:noFill/>
          <a:ln w="9525">
            <a:solidFill>
              <a:srgbClr val="00B050"/>
            </a:solidFill>
            <a:round/>
            <a:headEnd/>
            <a:tailEnd type="triangle" w="med" len="med"/>
          </a:ln>
        </p:spPr>
        <p:txBody>
          <a:bodyPr wrap="none" anchor="ctr"/>
          <a:lstStyle/>
          <a:p>
            <a:endParaRPr lang="es-SV"/>
          </a:p>
        </p:txBody>
      </p:sp>
      <p:sp>
        <p:nvSpPr>
          <p:cNvPr id="26662" name="Line 38"/>
          <p:cNvSpPr>
            <a:spLocks noChangeShapeType="1"/>
          </p:cNvSpPr>
          <p:nvPr/>
        </p:nvSpPr>
        <p:spPr bwMode="auto">
          <a:xfrm flipH="1" flipV="1">
            <a:off x="2249488" y="2362200"/>
            <a:ext cx="0" cy="228600"/>
          </a:xfrm>
          <a:prstGeom prst="line">
            <a:avLst/>
          </a:prstGeom>
          <a:noFill/>
          <a:ln w="9525">
            <a:solidFill>
              <a:srgbClr val="00B050"/>
            </a:solidFill>
            <a:round/>
            <a:headEnd/>
            <a:tailEnd type="triangle" w="med" len="med"/>
          </a:ln>
        </p:spPr>
        <p:txBody>
          <a:bodyPr wrap="none" anchor="ctr"/>
          <a:lstStyle/>
          <a:p>
            <a:endParaRPr lang="es-SV"/>
          </a:p>
        </p:txBody>
      </p:sp>
      <p:sp>
        <p:nvSpPr>
          <p:cNvPr id="26663" name="Line 39"/>
          <p:cNvSpPr>
            <a:spLocks noChangeShapeType="1"/>
          </p:cNvSpPr>
          <p:nvPr/>
        </p:nvSpPr>
        <p:spPr bwMode="auto">
          <a:xfrm>
            <a:off x="2681288" y="2349500"/>
            <a:ext cx="0" cy="304800"/>
          </a:xfrm>
          <a:prstGeom prst="line">
            <a:avLst/>
          </a:prstGeom>
          <a:noFill/>
          <a:ln w="9525">
            <a:solidFill>
              <a:srgbClr val="00B050"/>
            </a:solidFill>
            <a:round/>
            <a:headEnd/>
            <a:tailEnd type="triangle" w="med" len="med"/>
          </a:ln>
        </p:spPr>
        <p:txBody>
          <a:bodyPr wrap="none" anchor="ctr"/>
          <a:lstStyle/>
          <a:p>
            <a:endParaRPr lang="es-SV"/>
          </a:p>
        </p:txBody>
      </p:sp>
      <p:sp>
        <p:nvSpPr>
          <p:cNvPr id="26664" name="Text Box 40"/>
          <p:cNvSpPr txBox="1">
            <a:spLocks noChangeArrowheads="1"/>
          </p:cNvSpPr>
          <p:nvPr/>
        </p:nvSpPr>
        <p:spPr bwMode="auto">
          <a:xfrm>
            <a:off x="2057400" y="3429000"/>
            <a:ext cx="817563" cy="274638"/>
          </a:xfrm>
          <a:prstGeom prst="rect">
            <a:avLst/>
          </a:prstGeom>
          <a:noFill/>
          <a:ln w="9525" algn="ctr">
            <a:noFill/>
            <a:miter lim="800000"/>
            <a:headEnd/>
            <a:tailEnd/>
          </a:ln>
        </p:spPr>
        <p:txBody>
          <a:bodyPr>
            <a:spAutoFit/>
          </a:bodyPr>
          <a:lstStyle/>
          <a:p>
            <a:pPr marL="342900" indent="-342900" algn="ctr">
              <a:spcBef>
                <a:spcPct val="20000"/>
              </a:spcBef>
            </a:pPr>
            <a:r>
              <a:rPr lang="en-US" sz="1200" dirty="0"/>
              <a:t>Procesos</a:t>
            </a:r>
          </a:p>
        </p:txBody>
      </p:sp>
      <p:sp>
        <p:nvSpPr>
          <p:cNvPr id="26665" name="AutoShape 41"/>
          <p:cNvSpPr>
            <a:spLocks noChangeArrowheads="1"/>
          </p:cNvSpPr>
          <p:nvPr/>
        </p:nvSpPr>
        <p:spPr bwMode="auto">
          <a:xfrm>
            <a:off x="4584700" y="2624138"/>
            <a:ext cx="1325563" cy="1096962"/>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2"/>
          </a:solidFill>
          <a:ln w="9525" algn="ctr">
            <a:solidFill>
              <a:schemeClr val="tx1"/>
            </a:solidFill>
            <a:miter lim="800000"/>
            <a:headEnd/>
            <a:tailEnd/>
          </a:ln>
        </p:spPr>
        <p:txBody>
          <a:bodyPr wrap="none" anchor="ctr"/>
          <a:lstStyle/>
          <a:p>
            <a:pPr marL="342900" indent="-342900" algn="ctr">
              <a:spcBef>
                <a:spcPct val="20000"/>
              </a:spcBef>
            </a:pPr>
            <a:r>
              <a:rPr lang="en-US" sz="1000" dirty="0" err="1"/>
              <a:t>Gente</a:t>
            </a:r>
            <a:endParaRPr lang="en-US" sz="1000" dirty="0"/>
          </a:p>
          <a:p>
            <a:pPr marL="342900" indent="-342900" algn="ctr">
              <a:spcBef>
                <a:spcPct val="20000"/>
              </a:spcBef>
            </a:pPr>
            <a:r>
              <a:rPr lang="en-US" sz="1000" dirty="0" err="1"/>
              <a:t>Otros</a:t>
            </a:r>
            <a:r>
              <a:rPr lang="en-US" sz="1000" dirty="0"/>
              <a:t> Recursos</a:t>
            </a:r>
          </a:p>
        </p:txBody>
      </p:sp>
      <p:sp>
        <p:nvSpPr>
          <p:cNvPr id="26666" name="AutoShape 42"/>
          <p:cNvSpPr>
            <a:spLocks noChangeArrowheads="1"/>
          </p:cNvSpPr>
          <p:nvPr/>
        </p:nvSpPr>
        <p:spPr bwMode="auto">
          <a:xfrm>
            <a:off x="5880100" y="2471738"/>
            <a:ext cx="609600" cy="1417637"/>
          </a:xfrm>
          <a:prstGeom prst="cloudCallout">
            <a:avLst>
              <a:gd name="adj1" fmla="val 7551"/>
              <a:gd name="adj2" fmla="val 44176"/>
            </a:avLst>
          </a:prstGeom>
          <a:solidFill>
            <a:srgbClr val="0070C0"/>
          </a:solidFill>
          <a:ln w="9525">
            <a:solidFill>
              <a:schemeClr val="tx1"/>
            </a:solidFill>
            <a:round/>
            <a:headEnd/>
            <a:tailEnd/>
          </a:ln>
        </p:spPr>
        <p:txBody>
          <a:bodyPr anchor="ctr"/>
          <a:lstStyle/>
          <a:p>
            <a:pPr marL="342900" indent="-342900" algn="ctr">
              <a:spcBef>
                <a:spcPct val="20000"/>
              </a:spcBef>
            </a:pPr>
            <a:endParaRPr lang="es-NI" sz="2000">
              <a:latin typeface="Arial" charset="0"/>
            </a:endParaRPr>
          </a:p>
        </p:txBody>
      </p:sp>
      <p:sp>
        <p:nvSpPr>
          <p:cNvPr id="26667" name="Text Box 43"/>
          <p:cNvSpPr txBox="1">
            <a:spLocks noChangeArrowheads="1"/>
          </p:cNvSpPr>
          <p:nvPr/>
        </p:nvSpPr>
        <p:spPr bwMode="auto">
          <a:xfrm>
            <a:off x="5953125" y="2762250"/>
            <a:ext cx="296863" cy="974725"/>
          </a:xfrm>
          <a:prstGeom prst="rect">
            <a:avLst/>
          </a:prstGeom>
          <a:noFill/>
          <a:ln w="9525" algn="ctr">
            <a:noFill/>
            <a:miter lim="800000"/>
            <a:headEnd/>
            <a:tailEnd/>
          </a:ln>
        </p:spPr>
        <p:txBody>
          <a:bodyPr wrap="none">
            <a:spAutoFit/>
          </a:bodyPr>
          <a:lstStyle/>
          <a:p>
            <a:pPr marL="342900" indent="-342900" algn="ctr">
              <a:spcBef>
                <a:spcPct val="20000"/>
              </a:spcBef>
            </a:pPr>
            <a:r>
              <a:rPr lang="en-US" sz="1000"/>
              <a:t>M</a:t>
            </a:r>
          </a:p>
          <a:p>
            <a:pPr marL="342900" indent="-342900" algn="ctr">
              <a:spcBef>
                <a:spcPct val="20000"/>
              </a:spcBef>
            </a:pPr>
            <a:r>
              <a:rPr lang="en-US" sz="1000"/>
              <a:t>E</a:t>
            </a:r>
          </a:p>
          <a:p>
            <a:pPr marL="342900" indent="-342900" algn="ctr">
              <a:spcBef>
                <a:spcPct val="20000"/>
              </a:spcBef>
            </a:pPr>
            <a:r>
              <a:rPr lang="en-US" sz="1000"/>
              <a:t>T</a:t>
            </a:r>
          </a:p>
          <a:p>
            <a:pPr marL="342900" indent="-342900" algn="ctr">
              <a:spcBef>
                <a:spcPct val="20000"/>
              </a:spcBef>
            </a:pPr>
            <a:r>
              <a:rPr lang="en-US" sz="1000"/>
              <a:t>A</a:t>
            </a:r>
          </a:p>
          <a:p>
            <a:pPr marL="342900" indent="-342900" algn="ctr">
              <a:spcBef>
                <a:spcPct val="20000"/>
              </a:spcBef>
            </a:pPr>
            <a:r>
              <a:rPr lang="en-US" sz="1000"/>
              <a:t>S</a:t>
            </a:r>
          </a:p>
        </p:txBody>
      </p:sp>
      <p:sp>
        <p:nvSpPr>
          <p:cNvPr id="26668" name="AutoShape 44"/>
          <p:cNvSpPr>
            <a:spLocks noChangeArrowheads="1"/>
          </p:cNvSpPr>
          <p:nvPr/>
        </p:nvSpPr>
        <p:spPr bwMode="auto">
          <a:xfrm>
            <a:off x="6588125" y="2997200"/>
            <a:ext cx="274638" cy="274638"/>
          </a:xfrm>
          <a:prstGeom prst="rightArrow">
            <a:avLst>
              <a:gd name="adj1" fmla="val 50000"/>
              <a:gd name="adj2" fmla="val 25000"/>
            </a:avLst>
          </a:prstGeom>
          <a:solidFill>
            <a:srgbClr val="FF0000"/>
          </a:solidFill>
          <a:ln w="9525" algn="ctr">
            <a:solidFill>
              <a:srgbClr val="FF0000"/>
            </a:solidFill>
            <a:miter lim="800000"/>
            <a:headEnd/>
            <a:tailEnd/>
          </a:ln>
        </p:spPr>
        <p:txBody>
          <a:bodyPr wrap="none" anchor="ctr"/>
          <a:lstStyle/>
          <a:p>
            <a:endParaRPr lang="es-MX"/>
          </a:p>
        </p:txBody>
      </p:sp>
      <p:sp>
        <p:nvSpPr>
          <p:cNvPr id="26669" name="Oval 45"/>
          <p:cNvSpPr>
            <a:spLocks noChangeArrowheads="1"/>
          </p:cNvSpPr>
          <p:nvPr/>
        </p:nvSpPr>
        <p:spPr bwMode="auto">
          <a:xfrm>
            <a:off x="6948488" y="2997200"/>
            <a:ext cx="182562"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70" name="Oval 46"/>
          <p:cNvSpPr>
            <a:spLocks noChangeArrowheads="1"/>
          </p:cNvSpPr>
          <p:nvPr/>
        </p:nvSpPr>
        <p:spPr bwMode="auto">
          <a:xfrm>
            <a:off x="7380288" y="3429000"/>
            <a:ext cx="182562"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71" name="Oval 47"/>
          <p:cNvSpPr>
            <a:spLocks noChangeArrowheads="1"/>
          </p:cNvSpPr>
          <p:nvPr/>
        </p:nvSpPr>
        <p:spPr bwMode="auto">
          <a:xfrm>
            <a:off x="7667625" y="2708275"/>
            <a:ext cx="182563" cy="182563"/>
          </a:xfrm>
          <a:prstGeom prst="ellipse">
            <a:avLst/>
          </a:prstGeom>
          <a:solidFill>
            <a:srgbClr val="FF0000"/>
          </a:solidFill>
          <a:ln w="9525" algn="ctr">
            <a:solidFill>
              <a:srgbClr val="FF0000"/>
            </a:solidFill>
            <a:round/>
            <a:headEnd/>
            <a:tailEnd/>
          </a:ln>
        </p:spPr>
        <p:txBody>
          <a:bodyPr wrap="none" anchor="ctr"/>
          <a:lstStyle/>
          <a:p>
            <a:endParaRPr lang="es-MX"/>
          </a:p>
        </p:txBody>
      </p:sp>
      <p:sp>
        <p:nvSpPr>
          <p:cNvPr id="26672" name="Oval 48"/>
          <p:cNvSpPr>
            <a:spLocks noChangeArrowheads="1"/>
          </p:cNvSpPr>
          <p:nvPr/>
        </p:nvSpPr>
        <p:spPr bwMode="auto">
          <a:xfrm>
            <a:off x="7848600" y="3581400"/>
            <a:ext cx="182563" cy="182563"/>
          </a:xfrm>
          <a:prstGeom prst="ellipse">
            <a:avLst/>
          </a:prstGeom>
          <a:solidFill>
            <a:schemeClr val="bg1"/>
          </a:solidFill>
          <a:ln w="9525" algn="ctr">
            <a:solidFill>
              <a:schemeClr val="tx1"/>
            </a:solidFill>
            <a:round/>
            <a:headEnd/>
            <a:tailEnd/>
          </a:ln>
        </p:spPr>
        <p:txBody>
          <a:bodyPr wrap="none" anchor="ctr"/>
          <a:lstStyle/>
          <a:p>
            <a:endParaRPr lang="es-MX"/>
          </a:p>
        </p:txBody>
      </p:sp>
      <p:sp>
        <p:nvSpPr>
          <p:cNvPr id="26673" name="Oval 49"/>
          <p:cNvSpPr>
            <a:spLocks noChangeArrowheads="1"/>
          </p:cNvSpPr>
          <p:nvPr/>
        </p:nvSpPr>
        <p:spPr bwMode="auto">
          <a:xfrm>
            <a:off x="6858000" y="3657600"/>
            <a:ext cx="182563" cy="182563"/>
          </a:xfrm>
          <a:prstGeom prst="ellipse">
            <a:avLst/>
          </a:prstGeom>
          <a:solidFill>
            <a:schemeClr val="bg1"/>
          </a:solidFill>
          <a:ln w="9525" algn="ctr">
            <a:solidFill>
              <a:schemeClr val="tx1"/>
            </a:solidFill>
            <a:round/>
            <a:headEnd/>
            <a:tailEnd/>
          </a:ln>
        </p:spPr>
        <p:txBody>
          <a:bodyPr wrap="none" anchor="ctr"/>
          <a:lstStyle/>
          <a:p>
            <a:endParaRPr lang="es-MX"/>
          </a:p>
        </p:txBody>
      </p:sp>
      <p:sp>
        <p:nvSpPr>
          <p:cNvPr id="26674" name="Oval 50"/>
          <p:cNvSpPr>
            <a:spLocks noChangeArrowheads="1"/>
          </p:cNvSpPr>
          <p:nvPr/>
        </p:nvSpPr>
        <p:spPr bwMode="auto">
          <a:xfrm>
            <a:off x="6705600" y="2667000"/>
            <a:ext cx="182563" cy="182563"/>
          </a:xfrm>
          <a:prstGeom prst="ellipse">
            <a:avLst/>
          </a:prstGeom>
          <a:solidFill>
            <a:schemeClr val="bg1"/>
          </a:solidFill>
          <a:ln w="9525" algn="ctr">
            <a:solidFill>
              <a:schemeClr val="tx1"/>
            </a:solidFill>
            <a:round/>
            <a:headEnd/>
            <a:tailEnd/>
          </a:ln>
        </p:spPr>
        <p:txBody>
          <a:bodyPr wrap="none" anchor="ctr"/>
          <a:lstStyle/>
          <a:p>
            <a:endParaRPr lang="es-MX"/>
          </a:p>
        </p:txBody>
      </p:sp>
      <p:sp>
        <p:nvSpPr>
          <p:cNvPr id="26675" name="Oval 51"/>
          <p:cNvSpPr>
            <a:spLocks noChangeArrowheads="1"/>
          </p:cNvSpPr>
          <p:nvPr/>
        </p:nvSpPr>
        <p:spPr bwMode="auto">
          <a:xfrm>
            <a:off x="7239000" y="2895600"/>
            <a:ext cx="182563" cy="182563"/>
          </a:xfrm>
          <a:prstGeom prst="ellipse">
            <a:avLst/>
          </a:prstGeom>
          <a:solidFill>
            <a:schemeClr val="bg1"/>
          </a:solidFill>
          <a:ln w="9525" algn="ctr">
            <a:solidFill>
              <a:schemeClr val="tx1"/>
            </a:solidFill>
            <a:prstDash val="dash"/>
            <a:round/>
            <a:headEnd/>
            <a:tailEnd/>
          </a:ln>
        </p:spPr>
        <p:txBody>
          <a:bodyPr wrap="none" anchor="ctr"/>
          <a:lstStyle/>
          <a:p>
            <a:endParaRPr lang="es-MX"/>
          </a:p>
        </p:txBody>
      </p:sp>
      <p:sp>
        <p:nvSpPr>
          <p:cNvPr id="26676" name="Rectangle 52"/>
          <p:cNvSpPr>
            <a:spLocks noChangeArrowheads="1"/>
          </p:cNvSpPr>
          <p:nvPr/>
        </p:nvSpPr>
        <p:spPr bwMode="auto">
          <a:xfrm>
            <a:off x="6553200" y="3352800"/>
            <a:ext cx="136525" cy="136525"/>
          </a:xfrm>
          <a:prstGeom prst="rect">
            <a:avLst/>
          </a:prstGeom>
          <a:solidFill>
            <a:schemeClr val="bg1"/>
          </a:solidFill>
          <a:ln w="9525" algn="ctr">
            <a:solidFill>
              <a:schemeClr val="tx1"/>
            </a:solidFill>
            <a:miter lim="800000"/>
            <a:headEnd/>
            <a:tailEnd/>
          </a:ln>
        </p:spPr>
        <p:txBody>
          <a:bodyPr wrap="none" anchor="ctr"/>
          <a:lstStyle/>
          <a:p>
            <a:endParaRPr lang="es-MX"/>
          </a:p>
        </p:txBody>
      </p:sp>
      <p:sp>
        <p:nvSpPr>
          <p:cNvPr id="26677" name="Rectangle 53"/>
          <p:cNvSpPr>
            <a:spLocks noChangeArrowheads="1"/>
          </p:cNvSpPr>
          <p:nvPr/>
        </p:nvSpPr>
        <p:spPr bwMode="auto">
          <a:xfrm>
            <a:off x="7667625" y="3213100"/>
            <a:ext cx="228600" cy="228600"/>
          </a:xfrm>
          <a:prstGeom prst="rect">
            <a:avLst/>
          </a:prstGeom>
          <a:solidFill>
            <a:srgbClr val="FF0000"/>
          </a:solidFill>
          <a:ln w="9525" algn="ctr">
            <a:solidFill>
              <a:srgbClr val="FF0000"/>
            </a:solidFill>
            <a:miter lim="800000"/>
            <a:headEnd/>
            <a:tailEnd/>
          </a:ln>
        </p:spPr>
        <p:txBody>
          <a:bodyPr wrap="none" anchor="ctr"/>
          <a:lstStyle/>
          <a:p>
            <a:endParaRPr lang="es-MX"/>
          </a:p>
        </p:txBody>
      </p:sp>
      <p:sp>
        <p:nvSpPr>
          <p:cNvPr id="26678" name="Rectangle 54"/>
          <p:cNvSpPr>
            <a:spLocks noChangeArrowheads="1"/>
          </p:cNvSpPr>
          <p:nvPr/>
        </p:nvSpPr>
        <p:spPr bwMode="auto">
          <a:xfrm>
            <a:off x="7315200" y="2514600"/>
            <a:ext cx="136525" cy="320675"/>
          </a:xfrm>
          <a:prstGeom prst="rect">
            <a:avLst/>
          </a:prstGeom>
          <a:solidFill>
            <a:schemeClr val="bg1"/>
          </a:solidFill>
          <a:ln w="9525" algn="ctr">
            <a:solidFill>
              <a:schemeClr val="tx1"/>
            </a:solidFill>
            <a:miter lim="800000"/>
            <a:headEnd/>
            <a:tailEnd/>
          </a:ln>
        </p:spPr>
        <p:txBody>
          <a:bodyPr wrap="none" anchor="ctr"/>
          <a:lstStyle/>
          <a:p>
            <a:endParaRPr lang="es-MX"/>
          </a:p>
        </p:txBody>
      </p:sp>
      <p:sp>
        <p:nvSpPr>
          <p:cNvPr id="26679" name="Rectangle 55"/>
          <p:cNvSpPr>
            <a:spLocks noChangeArrowheads="1"/>
          </p:cNvSpPr>
          <p:nvPr/>
        </p:nvSpPr>
        <p:spPr bwMode="auto">
          <a:xfrm flipV="1">
            <a:off x="6877050" y="3284538"/>
            <a:ext cx="533400" cy="152400"/>
          </a:xfrm>
          <a:prstGeom prst="rect">
            <a:avLst/>
          </a:prstGeom>
          <a:solidFill>
            <a:srgbClr val="FF0000"/>
          </a:solidFill>
          <a:ln w="9525" algn="ctr">
            <a:solidFill>
              <a:srgbClr val="FF0000"/>
            </a:solidFill>
            <a:miter lim="800000"/>
            <a:headEnd/>
            <a:tailEnd/>
          </a:ln>
        </p:spPr>
        <p:txBody>
          <a:bodyPr wrap="none" anchor="ctr"/>
          <a:lstStyle/>
          <a:p>
            <a:endParaRPr lang="es-MX"/>
          </a:p>
        </p:txBody>
      </p:sp>
      <p:sp>
        <p:nvSpPr>
          <p:cNvPr id="26680" name="Rectangle 56"/>
          <p:cNvSpPr>
            <a:spLocks noChangeArrowheads="1"/>
          </p:cNvSpPr>
          <p:nvPr/>
        </p:nvSpPr>
        <p:spPr bwMode="auto">
          <a:xfrm>
            <a:off x="7239000" y="3733800"/>
            <a:ext cx="381000" cy="76200"/>
          </a:xfrm>
          <a:prstGeom prst="rect">
            <a:avLst/>
          </a:prstGeom>
          <a:solidFill>
            <a:schemeClr val="bg1"/>
          </a:solidFill>
          <a:ln w="9525" algn="ctr">
            <a:solidFill>
              <a:schemeClr val="tx1"/>
            </a:solidFill>
            <a:prstDash val="sysDot"/>
            <a:miter lim="800000"/>
            <a:headEnd/>
            <a:tailEnd/>
          </a:ln>
        </p:spPr>
        <p:txBody>
          <a:bodyPr wrap="none" anchor="ctr"/>
          <a:lstStyle/>
          <a:p>
            <a:endParaRPr lang="es-MX"/>
          </a:p>
        </p:txBody>
      </p:sp>
      <p:sp>
        <p:nvSpPr>
          <p:cNvPr id="26681" name="Rectangle 57"/>
          <p:cNvSpPr>
            <a:spLocks noChangeArrowheads="1"/>
          </p:cNvSpPr>
          <p:nvPr/>
        </p:nvSpPr>
        <p:spPr bwMode="auto">
          <a:xfrm>
            <a:off x="6443663" y="3644900"/>
            <a:ext cx="136525" cy="136525"/>
          </a:xfrm>
          <a:prstGeom prst="rect">
            <a:avLst/>
          </a:prstGeom>
          <a:solidFill>
            <a:srgbClr val="FF0000"/>
          </a:solidFill>
          <a:ln w="9525" algn="ctr">
            <a:solidFill>
              <a:srgbClr val="FF0000"/>
            </a:solidFill>
            <a:miter lim="800000"/>
            <a:headEnd/>
            <a:tailEnd/>
          </a:ln>
        </p:spPr>
        <p:txBody>
          <a:bodyPr wrap="none" anchor="ctr"/>
          <a:lstStyle/>
          <a:p>
            <a:endParaRPr lang="es-MX"/>
          </a:p>
        </p:txBody>
      </p:sp>
      <p:cxnSp>
        <p:nvCxnSpPr>
          <p:cNvPr id="26682" name="AutoShape 58"/>
          <p:cNvCxnSpPr>
            <a:cxnSpLocks noChangeShapeType="1"/>
          </p:cNvCxnSpPr>
          <p:nvPr/>
        </p:nvCxnSpPr>
        <p:spPr bwMode="auto">
          <a:xfrm>
            <a:off x="6705600" y="3429000"/>
            <a:ext cx="195263" cy="263525"/>
          </a:xfrm>
          <a:prstGeom prst="straightConnector1">
            <a:avLst/>
          </a:prstGeom>
          <a:noFill/>
          <a:ln w="9525">
            <a:solidFill>
              <a:schemeClr val="tx1"/>
            </a:solidFill>
            <a:round/>
            <a:headEnd/>
            <a:tailEnd/>
          </a:ln>
        </p:spPr>
      </p:cxnSp>
      <p:cxnSp>
        <p:nvCxnSpPr>
          <p:cNvPr id="26683" name="AutoShape 59"/>
          <p:cNvCxnSpPr>
            <a:cxnSpLocks noChangeShapeType="1"/>
            <a:stCxn id="26675" idx="5"/>
            <a:endCxn id="26677" idx="1"/>
          </p:cNvCxnSpPr>
          <p:nvPr/>
        </p:nvCxnSpPr>
        <p:spPr bwMode="auto">
          <a:xfrm rot="16200000" flipH="1">
            <a:off x="7392987" y="3052763"/>
            <a:ext cx="276225" cy="273050"/>
          </a:xfrm>
          <a:prstGeom prst="bentConnector2">
            <a:avLst/>
          </a:prstGeom>
          <a:noFill/>
          <a:ln w="9525">
            <a:solidFill>
              <a:schemeClr val="tx1"/>
            </a:solidFill>
            <a:miter lim="800000"/>
            <a:headEnd/>
            <a:tailEnd/>
          </a:ln>
        </p:spPr>
      </p:cxnSp>
      <p:cxnSp>
        <p:nvCxnSpPr>
          <p:cNvPr id="26684" name="AutoShape 60"/>
          <p:cNvCxnSpPr>
            <a:cxnSpLocks noChangeShapeType="1"/>
          </p:cNvCxnSpPr>
          <p:nvPr/>
        </p:nvCxnSpPr>
        <p:spPr bwMode="auto">
          <a:xfrm>
            <a:off x="6875463" y="2832100"/>
            <a:ext cx="114300" cy="201613"/>
          </a:xfrm>
          <a:prstGeom prst="straightConnector1">
            <a:avLst/>
          </a:prstGeom>
          <a:noFill/>
          <a:ln w="9525">
            <a:solidFill>
              <a:srgbClr val="00B050"/>
            </a:solidFill>
            <a:round/>
            <a:headEnd/>
            <a:tailEnd type="triangle" w="med" len="med"/>
          </a:ln>
        </p:spPr>
      </p:cxnSp>
      <p:cxnSp>
        <p:nvCxnSpPr>
          <p:cNvPr id="26685" name="AutoShape 61"/>
          <p:cNvCxnSpPr>
            <a:cxnSpLocks noChangeShapeType="1"/>
            <a:stCxn id="26670" idx="5"/>
            <a:endCxn id="26672" idx="3"/>
          </p:cNvCxnSpPr>
          <p:nvPr/>
        </p:nvCxnSpPr>
        <p:spPr bwMode="auto">
          <a:xfrm>
            <a:off x="7535863" y="3584575"/>
            <a:ext cx="339725" cy="152400"/>
          </a:xfrm>
          <a:prstGeom prst="straightConnector1">
            <a:avLst/>
          </a:prstGeom>
          <a:noFill/>
          <a:ln w="9525">
            <a:solidFill>
              <a:schemeClr val="tx1"/>
            </a:solidFill>
            <a:round/>
            <a:headEnd/>
            <a:tailEnd/>
          </a:ln>
        </p:spPr>
      </p:cxnSp>
      <p:cxnSp>
        <p:nvCxnSpPr>
          <p:cNvPr id="26686" name="AutoShape 62"/>
          <p:cNvCxnSpPr>
            <a:cxnSpLocks noChangeShapeType="1"/>
            <a:endCxn id="26632" idx="3"/>
          </p:cNvCxnSpPr>
          <p:nvPr/>
        </p:nvCxnSpPr>
        <p:spPr bwMode="auto">
          <a:xfrm flipH="1">
            <a:off x="6832600" y="3767138"/>
            <a:ext cx="495300" cy="228600"/>
          </a:xfrm>
          <a:prstGeom prst="straightConnector1">
            <a:avLst/>
          </a:prstGeom>
          <a:noFill/>
          <a:ln w="9525" cap="rnd">
            <a:solidFill>
              <a:schemeClr val="tx1"/>
            </a:solidFill>
            <a:prstDash val="sysDot"/>
            <a:round/>
            <a:headEnd/>
            <a:tailEnd/>
          </a:ln>
        </p:spPr>
      </p:cxnSp>
      <p:cxnSp>
        <p:nvCxnSpPr>
          <p:cNvPr id="26687" name="AutoShape 63"/>
          <p:cNvCxnSpPr>
            <a:cxnSpLocks noChangeShapeType="1"/>
          </p:cNvCxnSpPr>
          <p:nvPr/>
        </p:nvCxnSpPr>
        <p:spPr bwMode="auto">
          <a:xfrm flipH="1" flipV="1">
            <a:off x="7010400" y="2590800"/>
            <a:ext cx="304800" cy="236538"/>
          </a:xfrm>
          <a:prstGeom prst="straightConnector1">
            <a:avLst/>
          </a:prstGeom>
          <a:noFill/>
          <a:ln w="9525">
            <a:solidFill>
              <a:schemeClr val="tx1"/>
            </a:solidFill>
            <a:prstDash val="sysDot"/>
            <a:round/>
            <a:headEnd/>
            <a:tailEnd type="triangle" w="med" len="med"/>
          </a:ln>
        </p:spPr>
      </p:cxnSp>
      <p:cxnSp>
        <p:nvCxnSpPr>
          <p:cNvPr id="26688" name="AutoShape 64"/>
          <p:cNvCxnSpPr>
            <a:cxnSpLocks noChangeShapeType="1"/>
            <a:stCxn id="26679" idx="2"/>
            <a:endCxn id="26669" idx="4"/>
          </p:cNvCxnSpPr>
          <p:nvPr/>
        </p:nvCxnSpPr>
        <p:spPr bwMode="auto">
          <a:xfrm flipH="1" flipV="1">
            <a:off x="7040563" y="3179763"/>
            <a:ext cx="103187" cy="104775"/>
          </a:xfrm>
          <a:prstGeom prst="straightConnector1">
            <a:avLst/>
          </a:prstGeom>
          <a:noFill/>
          <a:ln w="9525" cap="rnd">
            <a:solidFill>
              <a:schemeClr val="tx1"/>
            </a:solidFill>
            <a:prstDash val="sysDot"/>
            <a:round/>
            <a:headEnd/>
            <a:tailEnd/>
          </a:ln>
        </p:spPr>
      </p:cxnSp>
      <p:cxnSp>
        <p:nvCxnSpPr>
          <p:cNvPr id="26689" name="AutoShape 65"/>
          <p:cNvCxnSpPr>
            <a:cxnSpLocks noChangeShapeType="1"/>
            <a:stCxn id="26669" idx="6"/>
            <a:endCxn id="26675" idx="3"/>
          </p:cNvCxnSpPr>
          <p:nvPr/>
        </p:nvCxnSpPr>
        <p:spPr bwMode="auto">
          <a:xfrm flipV="1">
            <a:off x="7131050" y="3051175"/>
            <a:ext cx="134938" cy="38100"/>
          </a:xfrm>
          <a:prstGeom prst="straightConnector1">
            <a:avLst/>
          </a:prstGeom>
          <a:noFill/>
          <a:ln w="9525">
            <a:solidFill>
              <a:schemeClr val="tx1"/>
            </a:solidFill>
            <a:prstDash val="sysDot"/>
            <a:round/>
            <a:headEnd/>
            <a:tailEnd/>
          </a:ln>
        </p:spPr>
      </p:cxnSp>
      <p:cxnSp>
        <p:nvCxnSpPr>
          <p:cNvPr id="26690" name="AutoShape 66"/>
          <p:cNvCxnSpPr>
            <a:cxnSpLocks noChangeShapeType="1"/>
          </p:cNvCxnSpPr>
          <p:nvPr/>
        </p:nvCxnSpPr>
        <p:spPr bwMode="auto">
          <a:xfrm flipH="1">
            <a:off x="7026275" y="3429000"/>
            <a:ext cx="111125" cy="255588"/>
          </a:xfrm>
          <a:prstGeom prst="straightConnector1">
            <a:avLst/>
          </a:prstGeom>
          <a:noFill/>
          <a:ln w="9525">
            <a:solidFill>
              <a:schemeClr val="tx1"/>
            </a:solidFill>
            <a:prstDash val="sysDot"/>
            <a:round/>
            <a:headEnd/>
            <a:tailEnd/>
          </a:ln>
        </p:spPr>
      </p:cxnSp>
      <p:cxnSp>
        <p:nvCxnSpPr>
          <p:cNvPr id="26691" name="AutoShape 67"/>
          <p:cNvCxnSpPr>
            <a:cxnSpLocks noChangeShapeType="1"/>
            <a:stCxn id="26677" idx="0"/>
            <a:endCxn id="26671" idx="4"/>
          </p:cNvCxnSpPr>
          <p:nvPr/>
        </p:nvCxnSpPr>
        <p:spPr bwMode="auto">
          <a:xfrm flipH="1" flipV="1">
            <a:off x="7759700" y="2890838"/>
            <a:ext cx="22225" cy="322262"/>
          </a:xfrm>
          <a:prstGeom prst="straightConnector1">
            <a:avLst/>
          </a:prstGeom>
          <a:noFill/>
          <a:ln w="9525">
            <a:solidFill>
              <a:schemeClr val="tx1"/>
            </a:solidFill>
            <a:round/>
            <a:headEnd/>
            <a:tailEnd/>
          </a:ln>
        </p:spPr>
      </p:cxnSp>
      <p:cxnSp>
        <p:nvCxnSpPr>
          <p:cNvPr id="26692" name="AutoShape 68"/>
          <p:cNvCxnSpPr>
            <a:cxnSpLocks noChangeShapeType="1"/>
            <a:stCxn id="26671" idx="3"/>
            <a:endCxn id="26675" idx="6"/>
          </p:cNvCxnSpPr>
          <p:nvPr/>
        </p:nvCxnSpPr>
        <p:spPr bwMode="auto">
          <a:xfrm flipH="1">
            <a:off x="7421563" y="2863850"/>
            <a:ext cx="273050" cy="123825"/>
          </a:xfrm>
          <a:prstGeom prst="straightConnector1">
            <a:avLst/>
          </a:prstGeom>
          <a:noFill/>
          <a:ln w="9525" cap="rnd">
            <a:solidFill>
              <a:schemeClr val="tx1"/>
            </a:solidFill>
            <a:prstDash val="sysDot"/>
            <a:round/>
            <a:headEnd/>
            <a:tailEnd/>
          </a:ln>
        </p:spPr>
      </p:cxnSp>
      <p:cxnSp>
        <p:nvCxnSpPr>
          <p:cNvPr id="26693" name="AutoShape 69"/>
          <p:cNvCxnSpPr>
            <a:cxnSpLocks noChangeShapeType="1"/>
            <a:stCxn id="26671" idx="1"/>
            <a:endCxn id="26678" idx="3"/>
          </p:cNvCxnSpPr>
          <p:nvPr/>
        </p:nvCxnSpPr>
        <p:spPr bwMode="auto">
          <a:xfrm flipH="1" flipV="1">
            <a:off x="7451725" y="2674938"/>
            <a:ext cx="242888" cy="60325"/>
          </a:xfrm>
          <a:prstGeom prst="straightConnector1">
            <a:avLst/>
          </a:prstGeom>
          <a:noFill/>
          <a:ln w="9525" cap="rnd">
            <a:solidFill>
              <a:schemeClr val="tx1"/>
            </a:solidFill>
            <a:prstDash val="sysDot"/>
            <a:round/>
            <a:headEnd/>
            <a:tailEnd/>
          </a:ln>
        </p:spPr>
      </p:cxnSp>
      <p:cxnSp>
        <p:nvCxnSpPr>
          <p:cNvPr id="26694" name="AutoShape 70"/>
          <p:cNvCxnSpPr>
            <a:cxnSpLocks noChangeShapeType="1"/>
          </p:cNvCxnSpPr>
          <p:nvPr/>
        </p:nvCxnSpPr>
        <p:spPr bwMode="auto">
          <a:xfrm flipV="1">
            <a:off x="6516688" y="3429000"/>
            <a:ext cx="76200" cy="304800"/>
          </a:xfrm>
          <a:prstGeom prst="straightConnector1">
            <a:avLst/>
          </a:prstGeom>
          <a:noFill/>
          <a:ln w="9525" cap="rnd">
            <a:solidFill>
              <a:schemeClr val="tx1"/>
            </a:solidFill>
            <a:prstDash val="sysDot"/>
            <a:round/>
            <a:headEnd/>
            <a:tailEnd/>
          </a:ln>
        </p:spPr>
      </p:cxnSp>
      <p:cxnSp>
        <p:nvCxnSpPr>
          <p:cNvPr id="26695" name="AutoShape 71"/>
          <p:cNvCxnSpPr>
            <a:cxnSpLocks noChangeShapeType="1"/>
          </p:cNvCxnSpPr>
          <p:nvPr/>
        </p:nvCxnSpPr>
        <p:spPr bwMode="auto">
          <a:xfrm flipH="1" flipV="1">
            <a:off x="7099300" y="3429000"/>
            <a:ext cx="304800" cy="304800"/>
          </a:xfrm>
          <a:prstGeom prst="straightConnector1">
            <a:avLst/>
          </a:prstGeom>
          <a:noFill/>
          <a:ln w="9525">
            <a:solidFill>
              <a:schemeClr val="tx1"/>
            </a:solidFill>
            <a:round/>
            <a:headEnd/>
            <a:tailEnd/>
          </a:ln>
        </p:spPr>
      </p:cxnSp>
      <p:sp>
        <p:nvSpPr>
          <p:cNvPr id="26696" name="Line 72"/>
          <p:cNvSpPr>
            <a:spLocks noChangeShapeType="1"/>
          </p:cNvSpPr>
          <p:nvPr/>
        </p:nvSpPr>
        <p:spPr bwMode="auto">
          <a:xfrm flipH="1">
            <a:off x="6588125" y="3789363"/>
            <a:ext cx="152400" cy="152400"/>
          </a:xfrm>
          <a:prstGeom prst="line">
            <a:avLst/>
          </a:prstGeom>
          <a:noFill/>
          <a:ln w="9525">
            <a:solidFill>
              <a:srgbClr val="00B050"/>
            </a:solidFill>
            <a:round/>
            <a:headEnd/>
            <a:tailEnd type="triangle" w="med" len="med"/>
          </a:ln>
        </p:spPr>
        <p:txBody>
          <a:bodyPr wrap="none" anchor="ctr"/>
          <a:lstStyle/>
          <a:p>
            <a:endParaRPr lang="es-SV"/>
          </a:p>
        </p:txBody>
      </p:sp>
      <p:sp>
        <p:nvSpPr>
          <p:cNvPr id="26697" name="Line 73"/>
          <p:cNvSpPr>
            <a:spLocks noChangeShapeType="1"/>
          </p:cNvSpPr>
          <p:nvPr/>
        </p:nvSpPr>
        <p:spPr bwMode="auto">
          <a:xfrm flipV="1">
            <a:off x="8077200" y="2133600"/>
            <a:ext cx="685800" cy="914400"/>
          </a:xfrm>
          <a:prstGeom prst="line">
            <a:avLst/>
          </a:prstGeom>
          <a:noFill/>
          <a:ln w="9525">
            <a:solidFill>
              <a:schemeClr val="tx1"/>
            </a:solidFill>
            <a:prstDash val="lgDash"/>
            <a:round/>
            <a:headEnd/>
            <a:tailEnd type="triangle" w="med" len="med"/>
          </a:ln>
        </p:spPr>
        <p:txBody>
          <a:bodyPr wrap="none" anchor="ctr"/>
          <a:lstStyle/>
          <a:p>
            <a:endParaRPr lang="es-SV"/>
          </a:p>
        </p:txBody>
      </p:sp>
      <p:sp>
        <p:nvSpPr>
          <p:cNvPr id="26698" name="Line 74"/>
          <p:cNvSpPr>
            <a:spLocks noChangeShapeType="1"/>
          </p:cNvSpPr>
          <p:nvPr/>
        </p:nvSpPr>
        <p:spPr bwMode="auto">
          <a:xfrm flipV="1">
            <a:off x="8229600" y="2286000"/>
            <a:ext cx="685800" cy="914400"/>
          </a:xfrm>
          <a:prstGeom prst="line">
            <a:avLst/>
          </a:prstGeom>
          <a:noFill/>
          <a:ln w="9525" cap="rnd">
            <a:solidFill>
              <a:schemeClr val="tx1"/>
            </a:solidFill>
            <a:prstDash val="sysDot"/>
            <a:round/>
            <a:headEnd/>
            <a:tailEnd type="triangle" w="med" len="med"/>
          </a:ln>
        </p:spPr>
        <p:txBody>
          <a:bodyPr wrap="none" anchor="ctr"/>
          <a:lstStyle/>
          <a:p>
            <a:endParaRPr lang="es-SV"/>
          </a:p>
        </p:txBody>
      </p:sp>
      <p:sp>
        <p:nvSpPr>
          <p:cNvPr id="26699" name="Line 75"/>
          <p:cNvSpPr>
            <a:spLocks noChangeShapeType="1"/>
          </p:cNvSpPr>
          <p:nvPr/>
        </p:nvSpPr>
        <p:spPr bwMode="auto">
          <a:xfrm flipV="1">
            <a:off x="8229600" y="3200400"/>
            <a:ext cx="533400" cy="152400"/>
          </a:xfrm>
          <a:prstGeom prst="line">
            <a:avLst/>
          </a:prstGeom>
          <a:noFill/>
          <a:ln w="9525">
            <a:solidFill>
              <a:schemeClr val="tx1"/>
            </a:solidFill>
            <a:round/>
            <a:headEnd/>
            <a:tailEnd type="triangle" w="med" len="med"/>
          </a:ln>
        </p:spPr>
        <p:txBody>
          <a:bodyPr wrap="none" anchor="ctr"/>
          <a:lstStyle/>
          <a:p>
            <a:endParaRPr lang="es-SV"/>
          </a:p>
        </p:txBody>
      </p:sp>
      <p:sp>
        <p:nvSpPr>
          <p:cNvPr id="26700" name="Line 76"/>
          <p:cNvSpPr>
            <a:spLocks noChangeShapeType="1"/>
          </p:cNvSpPr>
          <p:nvPr/>
        </p:nvSpPr>
        <p:spPr bwMode="auto">
          <a:xfrm>
            <a:off x="8153400" y="3352800"/>
            <a:ext cx="685800" cy="762000"/>
          </a:xfrm>
          <a:prstGeom prst="line">
            <a:avLst/>
          </a:prstGeom>
          <a:noFill/>
          <a:ln w="9525">
            <a:solidFill>
              <a:schemeClr val="tx1"/>
            </a:solidFill>
            <a:prstDash val="dashDot"/>
            <a:round/>
            <a:headEnd/>
            <a:tailEnd type="triangle" w="med" len="med"/>
          </a:ln>
        </p:spPr>
        <p:txBody>
          <a:bodyPr wrap="none" anchor="ctr"/>
          <a:lstStyle/>
          <a:p>
            <a:endParaRPr lang="es-SV"/>
          </a:p>
        </p:txBody>
      </p:sp>
      <p:sp>
        <p:nvSpPr>
          <p:cNvPr id="26701" name="Line 77"/>
          <p:cNvSpPr>
            <a:spLocks noChangeShapeType="1"/>
          </p:cNvSpPr>
          <p:nvPr/>
        </p:nvSpPr>
        <p:spPr bwMode="auto">
          <a:xfrm flipV="1">
            <a:off x="8153400" y="2895600"/>
            <a:ext cx="838200" cy="381000"/>
          </a:xfrm>
          <a:prstGeom prst="line">
            <a:avLst/>
          </a:prstGeom>
          <a:noFill/>
          <a:ln w="9525">
            <a:solidFill>
              <a:schemeClr val="tx1"/>
            </a:solidFill>
            <a:prstDash val="dash"/>
            <a:round/>
            <a:headEnd/>
            <a:tailEnd type="triangle" w="med" len="med"/>
          </a:ln>
        </p:spPr>
        <p:txBody>
          <a:bodyPr wrap="none" anchor="ctr"/>
          <a:lstStyle/>
          <a:p>
            <a:endParaRPr lang="es-SV"/>
          </a:p>
        </p:txBody>
      </p:sp>
      <p:sp>
        <p:nvSpPr>
          <p:cNvPr id="26702" name="Line 78"/>
          <p:cNvSpPr>
            <a:spLocks noChangeShapeType="1"/>
          </p:cNvSpPr>
          <p:nvPr/>
        </p:nvSpPr>
        <p:spPr bwMode="auto">
          <a:xfrm>
            <a:off x="8229600" y="3429000"/>
            <a:ext cx="685800" cy="0"/>
          </a:xfrm>
          <a:prstGeom prst="line">
            <a:avLst/>
          </a:prstGeom>
          <a:noFill/>
          <a:ln w="9525">
            <a:solidFill>
              <a:schemeClr val="tx1"/>
            </a:solidFill>
            <a:round/>
            <a:headEnd/>
            <a:tailEnd type="triangle" w="med" len="med"/>
          </a:ln>
        </p:spPr>
        <p:txBody>
          <a:bodyPr wrap="none" anchor="ctr"/>
          <a:lstStyle/>
          <a:p>
            <a:endParaRPr lang="es-SV"/>
          </a:p>
        </p:txBody>
      </p:sp>
      <p:sp>
        <p:nvSpPr>
          <p:cNvPr id="26703" name="Line 79"/>
          <p:cNvSpPr>
            <a:spLocks noChangeShapeType="1"/>
          </p:cNvSpPr>
          <p:nvPr/>
        </p:nvSpPr>
        <p:spPr bwMode="auto">
          <a:xfrm flipV="1">
            <a:off x="8153400" y="2438400"/>
            <a:ext cx="533400" cy="685800"/>
          </a:xfrm>
          <a:prstGeom prst="line">
            <a:avLst/>
          </a:prstGeom>
          <a:noFill/>
          <a:ln w="9525">
            <a:solidFill>
              <a:schemeClr val="tx1"/>
            </a:solidFill>
            <a:round/>
            <a:headEnd/>
            <a:tailEnd type="triangle" w="med" len="med"/>
          </a:ln>
        </p:spPr>
        <p:txBody>
          <a:bodyPr wrap="none" anchor="ctr"/>
          <a:lstStyle/>
          <a:p>
            <a:endParaRPr lang="es-SV"/>
          </a:p>
        </p:txBody>
      </p:sp>
      <p:sp>
        <p:nvSpPr>
          <p:cNvPr id="26704" name="Line 80"/>
          <p:cNvSpPr>
            <a:spLocks noChangeShapeType="1"/>
          </p:cNvSpPr>
          <p:nvPr/>
        </p:nvSpPr>
        <p:spPr bwMode="auto">
          <a:xfrm>
            <a:off x="8153400" y="3581400"/>
            <a:ext cx="838200" cy="838200"/>
          </a:xfrm>
          <a:prstGeom prst="line">
            <a:avLst/>
          </a:prstGeom>
          <a:noFill/>
          <a:ln w="9525">
            <a:solidFill>
              <a:schemeClr val="tx1"/>
            </a:solidFill>
            <a:round/>
            <a:headEnd/>
            <a:tailEnd type="triangle" w="med" len="med"/>
          </a:ln>
        </p:spPr>
        <p:txBody>
          <a:bodyPr wrap="none" anchor="ctr"/>
          <a:lstStyle/>
          <a:p>
            <a:endParaRPr lang="es-SV"/>
          </a:p>
        </p:txBody>
      </p:sp>
      <p:sp>
        <p:nvSpPr>
          <p:cNvPr id="26705" name="Line 81"/>
          <p:cNvSpPr>
            <a:spLocks noChangeShapeType="1"/>
          </p:cNvSpPr>
          <p:nvPr/>
        </p:nvSpPr>
        <p:spPr bwMode="auto">
          <a:xfrm flipV="1">
            <a:off x="8153400" y="2743200"/>
            <a:ext cx="609600" cy="533400"/>
          </a:xfrm>
          <a:prstGeom prst="line">
            <a:avLst/>
          </a:prstGeom>
          <a:noFill/>
          <a:ln w="9525">
            <a:solidFill>
              <a:schemeClr val="tx1"/>
            </a:solidFill>
            <a:round/>
            <a:headEnd/>
            <a:tailEnd type="triangle" w="med" len="med"/>
          </a:ln>
        </p:spPr>
        <p:txBody>
          <a:bodyPr wrap="none" anchor="ctr"/>
          <a:lstStyle/>
          <a:p>
            <a:endParaRPr lang="es-SV"/>
          </a:p>
        </p:txBody>
      </p:sp>
      <p:sp>
        <p:nvSpPr>
          <p:cNvPr id="26706" name="Text Box 82"/>
          <p:cNvSpPr txBox="1">
            <a:spLocks noChangeArrowheads="1"/>
          </p:cNvSpPr>
          <p:nvPr/>
        </p:nvSpPr>
        <p:spPr bwMode="auto">
          <a:xfrm>
            <a:off x="6096000" y="1839913"/>
            <a:ext cx="1371600" cy="304800"/>
          </a:xfrm>
          <a:prstGeom prst="rect">
            <a:avLst/>
          </a:prstGeom>
          <a:noFill/>
          <a:ln w="9525" algn="ctr">
            <a:noFill/>
            <a:miter lim="800000"/>
            <a:headEnd/>
            <a:tailEnd/>
          </a:ln>
        </p:spPr>
        <p:txBody>
          <a:bodyPr>
            <a:spAutoFit/>
          </a:bodyPr>
          <a:lstStyle/>
          <a:p>
            <a:pPr marL="342900" indent="-342900" algn="ctr">
              <a:spcBef>
                <a:spcPct val="20000"/>
              </a:spcBef>
            </a:pPr>
            <a:r>
              <a:rPr lang="en-US" b="1" dirty="0"/>
              <a:t>ENTORNO</a:t>
            </a:r>
          </a:p>
        </p:txBody>
      </p:sp>
      <p:sp>
        <p:nvSpPr>
          <p:cNvPr id="26707" name="Text Box 83"/>
          <p:cNvSpPr txBox="1">
            <a:spLocks noChangeArrowheads="1"/>
          </p:cNvSpPr>
          <p:nvPr/>
        </p:nvSpPr>
        <p:spPr bwMode="auto">
          <a:xfrm>
            <a:off x="609600" y="4419600"/>
            <a:ext cx="3352800" cy="304800"/>
          </a:xfrm>
          <a:prstGeom prst="rect">
            <a:avLst/>
          </a:prstGeom>
          <a:noFill/>
          <a:ln w="9525" algn="ctr">
            <a:noFill/>
            <a:miter lim="800000"/>
            <a:headEnd/>
            <a:tailEnd/>
          </a:ln>
        </p:spPr>
        <p:txBody>
          <a:bodyPr>
            <a:spAutoFit/>
          </a:bodyPr>
          <a:lstStyle/>
          <a:p>
            <a:pPr marL="342900" indent="-342900" algn="ctr">
              <a:spcBef>
                <a:spcPct val="20000"/>
              </a:spcBef>
            </a:pPr>
            <a:r>
              <a:rPr lang="en-US" b="1" dirty="0"/>
              <a:t>NEGOCIOS CON FINES DE LUCRO</a:t>
            </a:r>
          </a:p>
        </p:txBody>
      </p:sp>
      <p:sp>
        <p:nvSpPr>
          <p:cNvPr id="26708" name="Text Box 84"/>
          <p:cNvSpPr txBox="1">
            <a:spLocks noChangeArrowheads="1"/>
          </p:cNvSpPr>
          <p:nvPr/>
        </p:nvSpPr>
        <p:spPr bwMode="auto">
          <a:xfrm>
            <a:off x="5499100" y="4452938"/>
            <a:ext cx="2362200" cy="304800"/>
          </a:xfrm>
          <a:prstGeom prst="rect">
            <a:avLst/>
          </a:prstGeom>
          <a:noFill/>
          <a:ln w="9525" algn="ctr">
            <a:noFill/>
            <a:miter lim="800000"/>
            <a:headEnd/>
            <a:tailEnd/>
          </a:ln>
        </p:spPr>
        <p:txBody>
          <a:bodyPr>
            <a:spAutoFit/>
          </a:bodyPr>
          <a:lstStyle/>
          <a:p>
            <a:pPr marL="342900" indent="-342900" algn="ctr">
              <a:spcBef>
                <a:spcPct val="20000"/>
              </a:spcBef>
            </a:pPr>
            <a:r>
              <a:rPr lang="en-US" b="1"/>
              <a:t>LA UNIVERSIDAD</a:t>
            </a:r>
          </a:p>
        </p:txBody>
      </p:sp>
      <p:sp>
        <p:nvSpPr>
          <p:cNvPr id="26709" name="Line 85"/>
          <p:cNvSpPr>
            <a:spLocks noChangeShapeType="1"/>
          </p:cNvSpPr>
          <p:nvPr/>
        </p:nvSpPr>
        <p:spPr bwMode="auto">
          <a:xfrm>
            <a:off x="7467600" y="3886200"/>
            <a:ext cx="0" cy="0"/>
          </a:xfrm>
          <a:prstGeom prst="line">
            <a:avLst/>
          </a:prstGeom>
          <a:noFill/>
          <a:ln w="9525">
            <a:solidFill>
              <a:schemeClr val="tx1"/>
            </a:solidFill>
            <a:round/>
            <a:headEnd/>
            <a:tailEnd type="triangle" w="med" len="med"/>
          </a:ln>
        </p:spPr>
        <p:txBody>
          <a:bodyPr wrap="none" anchor="ctr"/>
          <a:lstStyle/>
          <a:p>
            <a:endParaRPr lang="es-SV"/>
          </a:p>
        </p:txBody>
      </p:sp>
      <p:sp>
        <p:nvSpPr>
          <p:cNvPr id="26710" name="Line 86"/>
          <p:cNvSpPr>
            <a:spLocks noChangeShapeType="1"/>
          </p:cNvSpPr>
          <p:nvPr/>
        </p:nvSpPr>
        <p:spPr bwMode="auto">
          <a:xfrm flipH="1">
            <a:off x="7596188" y="3789363"/>
            <a:ext cx="150812" cy="150812"/>
          </a:xfrm>
          <a:prstGeom prst="line">
            <a:avLst/>
          </a:prstGeom>
          <a:noFill/>
          <a:ln w="9525">
            <a:solidFill>
              <a:srgbClr val="00B050"/>
            </a:solidFill>
            <a:round/>
            <a:headEnd/>
            <a:tailEnd type="triangle" w="med" len="med"/>
          </a:ln>
        </p:spPr>
        <p:txBody>
          <a:bodyPr wrap="none" anchor="ctr"/>
          <a:lstStyle/>
          <a:p>
            <a:endParaRPr lang="es-SV"/>
          </a:p>
        </p:txBody>
      </p:sp>
      <p:sp>
        <p:nvSpPr>
          <p:cNvPr id="26711" name="Line 87"/>
          <p:cNvSpPr>
            <a:spLocks noChangeShapeType="1"/>
          </p:cNvSpPr>
          <p:nvPr/>
        </p:nvSpPr>
        <p:spPr bwMode="auto">
          <a:xfrm flipV="1">
            <a:off x="6826250" y="3789363"/>
            <a:ext cx="228600" cy="152400"/>
          </a:xfrm>
          <a:prstGeom prst="line">
            <a:avLst/>
          </a:prstGeom>
          <a:noFill/>
          <a:ln w="9525">
            <a:solidFill>
              <a:srgbClr val="00B050"/>
            </a:solidFill>
            <a:round/>
            <a:headEnd/>
            <a:tailEnd type="triangle" w="med" len="med"/>
          </a:ln>
        </p:spPr>
        <p:txBody>
          <a:bodyPr wrap="none" anchor="ctr"/>
          <a:lstStyle/>
          <a:p>
            <a:endParaRPr lang="es-SV"/>
          </a:p>
        </p:txBody>
      </p:sp>
      <p:sp>
        <p:nvSpPr>
          <p:cNvPr id="26712" name="Line 88"/>
          <p:cNvSpPr>
            <a:spLocks noChangeShapeType="1"/>
          </p:cNvSpPr>
          <p:nvPr/>
        </p:nvSpPr>
        <p:spPr bwMode="auto">
          <a:xfrm>
            <a:off x="6705600" y="2438400"/>
            <a:ext cx="0" cy="0"/>
          </a:xfrm>
          <a:prstGeom prst="line">
            <a:avLst/>
          </a:prstGeom>
          <a:noFill/>
          <a:ln w="9525">
            <a:solidFill>
              <a:schemeClr val="tx1"/>
            </a:solidFill>
            <a:round/>
            <a:headEnd/>
            <a:tailEnd type="triangle" w="med" len="med"/>
          </a:ln>
        </p:spPr>
        <p:txBody>
          <a:bodyPr wrap="none" anchor="ctr"/>
          <a:lstStyle/>
          <a:p>
            <a:endParaRPr lang="es-SV"/>
          </a:p>
        </p:txBody>
      </p:sp>
      <p:sp>
        <p:nvSpPr>
          <p:cNvPr id="26713" name="Line 89"/>
          <p:cNvSpPr>
            <a:spLocks noChangeShapeType="1"/>
          </p:cNvSpPr>
          <p:nvPr/>
        </p:nvSpPr>
        <p:spPr bwMode="auto">
          <a:xfrm>
            <a:off x="6781800" y="2514600"/>
            <a:ext cx="0" cy="0"/>
          </a:xfrm>
          <a:prstGeom prst="line">
            <a:avLst/>
          </a:prstGeom>
          <a:noFill/>
          <a:ln w="9525">
            <a:solidFill>
              <a:schemeClr val="tx1"/>
            </a:solidFill>
            <a:round/>
            <a:headEnd/>
            <a:tailEnd type="triangle" w="med" len="med"/>
          </a:ln>
        </p:spPr>
        <p:txBody>
          <a:bodyPr wrap="none" anchor="ctr"/>
          <a:lstStyle/>
          <a:p>
            <a:endParaRPr lang="es-SV"/>
          </a:p>
        </p:txBody>
      </p:sp>
      <p:sp>
        <p:nvSpPr>
          <p:cNvPr id="26714" name="Line 90"/>
          <p:cNvSpPr>
            <a:spLocks noChangeShapeType="1"/>
          </p:cNvSpPr>
          <p:nvPr/>
        </p:nvSpPr>
        <p:spPr bwMode="auto">
          <a:xfrm>
            <a:off x="6657975" y="2286000"/>
            <a:ext cx="1588" cy="304800"/>
          </a:xfrm>
          <a:prstGeom prst="line">
            <a:avLst/>
          </a:prstGeom>
          <a:noFill/>
          <a:ln w="9525">
            <a:solidFill>
              <a:srgbClr val="00B050"/>
            </a:solidFill>
            <a:round/>
            <a:headEnd/>
            <a:tailEnd type="triangle" w="med" len="med"/>
          </a:ln>
        </p:spPr>
        <p:txBody>
          <a:bodyPr wrap="none" anchor="ctr"/>
          <a:lstStyle/>
          <a:p>
            <a:endParaRPr lang="es-SV"/>
          </a:p>
        </p:txBody>
      </p:sp>
      <p:sp>
        <p:nvSpPr>
          <p:cNvPr id="26715" name="Line 91"/>
          <p:cNvSpPr>
            <a:spLocks noChangeShapeType="1"/>
          </p:cNvSpPr>
          <p:nvPr/>
        </p:nvSpPr>
        <p:spPr bwMode="auto">
          <a:xfrm flipH="1" flipV="1">
            <a:off x="6905625" y="2286000"/>
            <a:ext cx="1588" cy="228600"/>
          </a:xfrm>
          <a:prstGeom prst="line">
            <a:avLst/>
          </a:prstGeom>
          <a:noFill/>
          <a:ln w="9525">
            <a:solidFill>
              <a:srgbClr val="00B050"/>
            </a:solidFill>
            <a:round/>
            <a:headEnd/>
            <a:tailEnd type="triangle" w="med" len="med"/>
          </a:ln>
        </p:spPr>
        <p:txBody>
          <a:bodyPr wrap="none" anchor="ctr"/>
          <a:lstStyle/>
          <a:p>
            <a:endParaRPr lang="es-SV"/>
          </a:p>
        </p:txBody>
      </p:sp>
      <p:sp>
        <p:nvSpPr>
          <p:cNvPr id="26716" name="Line 92"/>
          <p:cNvSpPr>
            <a:spLocks noChangeShapeType="1"/>
          </p:cNvSpPr>
          <p:nvPr/>
        </p:nvSpPr>
        <p:spPr bwMode="auto">
          <a:xfrm flipH="1" flipV="1">
            <a:off x="7715250" y="2276475"/>
            <a:ext cx="1588" cy="228600"/>
          </a:xfrm>
          <a:prstGeom prst="line">
            <a:avLst/>
          </a:prstGeom>
          <a:noFill/>
          <a:ln w="9525">
            <a:solidFill>
              <a:srgbClr val="00B050"/>
            </a:solidFill>
            <a:round/>
            <a:headEnd/>
            <a:tailEnd type="triangle" w="med" len="med"/>
          </a:ln>
        </p:spPr>
        <p:txBody>
          <a:bodyPr wrap="none" anchor="ctr"/>
          <a:lstStyle/>
          <a:p>
            <a:endParaRPr lang="es-SV"/>
          </a:p>
        </p:txBody>
      </p:sp>
      <p:sp>
        <p:nvSpPr>
          <p:cNvPr id="26717" name="Line 93"/>
          <p:cNvSpPr>
            <a:spLocks noChangeShapeType="1"/>
          </p:cNvSpPr>
          <p:nvPr/>
        </p:nvSpPr>
        <p:spPr bwMode="auto">
          <a:xfrm>
            <a:off x="7283450" y="2286000"/>
            <a:ext cx="1588" cy="304800"/>
          </a:xfrm>
          <a:prstGeom prst="line">
            <a:avLst/>
          </a:prstGeom>
          <a:noFill/>
          <a:ln w="9525">
            <a:solidFill>
              <a:srgbClr val="00B050"/>
            </a:solidFill>
            <a:round/>
            <a:headEnd/>
            <a:tailEnd type="triangle" w="med" len="med"/>
          </a:ln>
        </p:spPr>
        <p:txBody>
          <a:bodyPr wrap="none" anchor="ctr"/>
          <a:lstStyle/>
          <a:p>
            <a:endParaRPr lang="es-SV"/>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3568" y="404664"/>
            <a:ext cx="6870700" cy="576263"/>
          </a:xfrm>
        </p:spPr>
        <p:txBody>
          <a:bodyPr>
            <a:normAutofit fontScale="90000"/>
          </a:bodyPr>
          <a:lstStyle/>
          <a:p>
            <a:r>
              <a:rPr lang="en-US" sz="2000" dirty="0" smtClean="0"/>
              <a:t>                                                                                             </a:t>
            </a:r>
            <a:r>
              <a:rPr lang="en-US" sz="2400" dirty="0" smtClean="0">
                <a:solidFill>
                  <a:srgbClr val="000066"/>
                </a:solidFill>
                <a:latin typeface="Trebuchet MS" pitchFamily="34" charset="0"/>
              </a:rPr>
              <a:t>Continuación</a:t>
            </a:r>
          </a:p>
        </p:txBody>
      </p:sp>
      <p:graphicFrame>
        <p:nvGraphicFramePr>
          <p:cNvPr id="94244" name="Group 36"/>
          <p:cNvGraphicFramePr>
            <a:graphicFrameLocks noGrp="1"/>
          </p:cNvGraphicFramePr>
          <p:nvPr>
            <p:ph type="tbl" idx="1"/>
          </p:nvPr>
        </p:nvGraphicFramePr>
        <p:xfrm>
          <a:off x="683568" y="1196752"/>
          <a:ext cx="8229600" cy="5184140"/>
        </p:xfrm>
        <a:graphic>
          <a:graphicData uri="http://schemas.openxmlformats.org/drawingml/2006/table">
            <a:tbl>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533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rebuchet MS" pitchFamily="34" charset="0"/>
                        </a:rPr>
                        <a:t>Negocio con fines de lucro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rebuchet MS" pitchFamily="34" charset="0"/>
                        </a:rPr>
                        <a:t>Universidad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Inputs controlados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Input relativamente no controlados, varian ampliamente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Declaración de metas claras, pocas y consensuadas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Metas parcialmente declaradas, muchas, a menudo pobremente consensuadas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Procesos lineales, secuenciales e interdependientes.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A menudo procesos no lineales, raramente secuenciales  y no interdependientes.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508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El control efectivo y la delegación es posible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Delegación de procesos claves “al borde” de la organización con relativamente escaso control.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Toma de decisiones simple, principalmente autocrático.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Toma de decisiones complejas e imprecisa.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4508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Informacion util generalemente amplia.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Información a menudo inadecuada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Relativamente pocos outputs y medibles.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Mucho y complejos outputs, algunos relativamente no medibles.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4508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Pequeño porcentaje de profesionales.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Alto porcentaje de profesionales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9552" y="476673"/>
            <a:ext cx="6870700" cy="432048"/>
          </a:xfrm>
        </p:spPr>
        <p:txBody>
          <a:bodyPr>
            <a:noAutofit/>
          </a:bodyPr>
          <a:lstStyle/>
          <a:p>
            <a:r>
              <a:rPr lang="en-US" sz="2200" dirty="0" smtClean="0">
                <a:solidFill>
                  <a:srgbClr val="000066"/>
                </a:solidFill>
                <a:latin typeface="Trebuchet MS" pitchFamily="34" charset="0"/>
              </a:rPr>
              <a:t>Atributos de esquemas de evaluación</a:t>
            </a:r>
          </a:p>
        </p:txBody>
      </p:sp>
      <p:graphicFrame>
        <p:nvGraphicFramePr>
          <p:cNvPr id="95285" name="Group 53"/>
          <p:cNvGraphicFramePr>
            <a:graphicFrameLocks noGrp="1"/>
          </p:cNvGraphicFramePr>
          <p:nvPr>
            <p:ph type="tbl" idx="1"/>
          </p:nvPr>
        </p:nvGraphicFramePr>
        <p:xfrm>
          <a:off x="781050" y="1124744"/>
          <a:ext cx="8362950" cy="5949987"/>
        </p:xfrm>
        <a:graphic>
          <a:graphicData uri="http://schemas.openxmlformats.org/drawingml/2006/table">
            <a:tbl>
              <a:tblPr/>
              <a:tblGrid>
                <a:gridCol w="1871663">
                  <a:extLst>
                    <a:ext uri="{9D8B030D-6E8A-4147-A177-3AD203B41FA5}">
                      <a16:colId xmlns:a16="http://schemas.microsoft.com/office/drawing/2014/main" xmlns="" val="20000"/>
                    </a:ext>
                  </a:extLst>
                </a:gridCol>
                <a:gridCol w="1766887">
                  <a:extLst>
                    <a:ext uri="{9D8B030D-6E8A-4147-A177-3AD203B41FA5}">
                      <a16:colId xmlns:a16="http://schemas.microsoft.com/office/drawing/2014/main" xmlns="" val="20001"/>
                    </a:ext>
                  </a:extLst>
                </a:gridCol>
                <a:gridCol w="381000">
                  <a:extLst>
                    <a:ext uri="{9D8B030D-6E8A-4147-A177-3AD203B41FA5}">
                      <a16:colId xmlns:a16="http://schemas.microsoft.com/office/drawing/2014/main" xmlns="" val="20002"/>
                    </a:ext>
                  </a:extLst>
                </a:gridCol>
                <a:gridCol w="228600">
                  <a:extLst>
                    <a:ext uri="{9D8B030D-6E8A-4147-A177-3AD203B41FA5}">
                      <a16:colId xmlns:a16="http://schemas.microsoft.com/office/drawing/2014/main" xmlns="" val="20003"/>
                    </a:ext>
                  </a:extLst>
                </a:gridCol>
                <a:gridCol w="609600">
                  <a:extLst>
                    <a:ext uri="{9D8B030D-6E8A-4147-A177-3AD203B41FA5}">
                      <a16:colId xmlns:a16="http://schemas.microsoft.com/office/drawing/2014/main" xmlns="" val="20004"/>
                    </a:ext>
                  </a:extLst>
                </a:gridCol>
                <a:gridCol w="1143000">
                  <a:extLst>
                    <a:ext uri="{9D8B030D-6E8A-4147-A177-3AD203B41FA5}">
                      <a16:colId xmlns:a16="http://schemas.microsoft.com/office/drawing/2014/main" xmlns="" val="20005"/>
                    </a:ext>
                  </a:extLst>
                </a:gridCol>
                <a:gridCol w="182563">
                  <a:extLst>
                    <a:ext uri="{9D8B030D-6E8A-4147-A177-3AD203B41FA5}">
                      <a16:colId xmlns:a16="http://schemas.microsoft.com/office/drawing/2014/main" xmlns="" val="20006"/>
                    </a:ext>
                  </a:extLst>
                </a:gridCol>
                <a:gridCol w="182562">
                  <a:extLst>
                    <a:ext uri="{9D8B030D-6E8A-4147-A177-3AD203B41FA5}">
                      <a16:colId xmlns:a16="http://schemas.microsoft.com/office/drawing/2014/main" xmlns="" val="20007"/>
                    </a:ext>
                  </a:extLst>
                </a:gridCol>
                <a:gridCol w="1997075">
                  <a:extLst>
                    <a:ext uri="{9D8B030D-6E8A-4147-A177-3AD203B41FA5}">
                      <a16:colId xmlns:a16="http://schemas.microsoft.com/office/drawing/2014/main" xmlns="" val="20008"/>
                    </a:ext>
                  </a:extLst>
                </a:gridCol>
              </a:tblGrid>
              <a:tr h="64721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rebuchet MS" pitchFamily="34" charset="0"/>
                        </a:rPr>
                        <a:t>ATRIBUTOS PRIMARIOS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8">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rebuchet MS" pitchFamily="34" charset="0"/>
                        </a:rPr>
                        <a:t>                          ESPECTRO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xmlns="" val="10000"/>
                  </a:ext>
                </a:extLst>
              </a:tr>
              <a:tr h="10311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Propósito del proceso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*Mejoramiento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*Aseguramiento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de la calidad para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el público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*Satisfacer metas del gobierno.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*Focalización de recursos.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xmlns="" val="10001"/>
                  </a:ext>
                </a:extLst>
              </a:tr>
              <a:tr h="59922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Origen o Iniciador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*Instituciones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rebuchet MS" pitchFamily="34" charset="0"/>
                        </a:rPr>
                        <a:t>…individuos … grupos de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*Gobierno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xmlns="" val="10002"/>
                  </a:ext>
                </a:extLst>
              </a:tr>
              <a:tr h="10667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Marco de Opinión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*Declaracion de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Intenciones (Propósitos,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Metas)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*Opiniones de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Pares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*Normas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*Comparaciones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1228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Foco o Unidad</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de análisis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*Toda la institución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gridSpan="5">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*Programas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Académicos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a:t>
                      </a:r>
                      <a:r>
                        <a:rPr kumimoji="0" lang="en-US" sz="1600" b="0" i="1" u="none" strike="noStrike" cap="none" normalizeH="0" baseline="0" dirty="0" smtClean="0">
                          <a:ln>
                            <a:noFill/>
                          </a:ln>
                          <a:solidFill>
                            <a:schemeClr val="tx1"/>
                          </a:solidFill>
                          <a:effectLst/>
                          <a:latin typeface="Trebuchet MS" pitchFamily="34" charset="0"/>
                        </a:rPr>
                        <a:t>todos los aspectos…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rebuchet MS" pitchFamily="34" charset="0"/>
                        </a:rPr>
                        <a:t>….solo enseñanza….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*Estudiantes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*Proyectos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Personal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963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Procedimientos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principales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rebuchet MS" pitchFamily="34" charset="0"/>
                        </a:rPr>
                        <a:t>*Autoevaluación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*Proceso de revisión</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por pares externos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*Indicadores</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Trebuchet MS" pitchFamily="34" charset="0"/>
                        </a:rPr>
                        <a:t>*Ratings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extLst>
                  <a:ext uri="{0D108BD9-81ED-4DB2-BD59-A6C34878D82A}">
                    <a16:rowId xmlns:a16="http://schemas.microsoft.com/office/drawing/2014/main" xmlns="" val="10005"/>
                  </a:ext>
                </a:extLst>
              </a:tr>
              <a:tr h="597768">
                <a:tc gridSpan="9">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s-NI" sz="2800" b="0" i="0" u="none" strike="noStrike" cap="none" normalizeH="0" baseline="0" dirty="0" smtClean="0">
                        <a:ln>
                          <a:noFill/>
                        </a:ln>
                        <a:solidFill>
                          <a:schemeClr val="tx1"/>
                        </a:solidFill>
                        <a:effectLst/>
                        <a:latin typeface="Comic Sans MS" pitchFamily="66" charset="0"/>
                      </a:endParaRP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xmlns="" val="10006"/>
                  </a:ext>
                </a:extLst>
              </a:tr>
            </a:tbl>
          </a:graphicData>
        </a:graphic>
      </p:graphicFrame>
      <p:sp>
        <p:nvSpPr>
          <p:cNvPr id="28716" name="Line 47"/>
          <p:cNvSpPr>
            <a:spLocks noChangeShapeType="1"/>
          </p:cNvSpPr>
          <p:nvPr/>
        </p:nvSpPr>
        <p:spPr bwMode="auto">
          <a:xfrm flipH="1">
            <a:off x="2362200" y="1143000"/>
            <a:ext cx="1219200" cy="0"/>
          </a:xfrm>
          <a:prstGeom prst="line">
            <a:avLst/>
          </a:prstGeom>
          <a:noFill/>
          <a:ln w="9525">
            <a:solidFill>
              <a:schemeClr val="tx1"/>
            </a:solidFill>
            <a:round/>
            <a:headEnd/>
            <a:tailEnd type="triangle" w="med" len="med"/>
          </a:ln>
        </p:spPr>
        <p:txBody>
          <a:bodyPr wrap="none" anchor="ctr"/>
          <a:lstStyle/>
          <a:p>
            <a:endParaRPr lang="es-SV"/>
          </a:p>
        </p:txBody>
      </p:sp>
      <p:sp>
        <p:nvSpPr>
          <p:cNvPr id="28717" name="Line 48"/>
          <p:cNvSpPr>
            <a:spLocks noChangeShapeType="1"/>
          </p:cNvSpPr>
          <p:nvPr/>
        </p:nvSpPr>
        <p:spPr bwMode="auto">
          <a:xfrm>
            <a:off x="5943600" y="1143000"/>
            <a:ext cx="1447800" cy="0"/>
          </a:xfrm>
          <a:prstGeom prst="line">
            <a:avLst/>
          </a:prstGeom>
          <a:noFill/>
          <a:ln w="9525">
            <a:solidFill>
              <a:schemeClr val="tx1"/>
            </a:solidFill>
            <a:round/>
            <a:headEnd/>
            <a:tailEnd type="triangle" w="med" len="med"/>
          </a:ln>
        </p:spPr>
        <p:txBody>
          <a:bodyPr wrap="none" anchor="ctr"/>
          <a:lstStyle/>
          <a:p>
            <a:endParaRPr lang="es-SV"/>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Line 5"/>
          <p:cNvSpPr>
            <a:spLocks noChangeShapeType="1"/>
          </p:cNvSpPr>
          <p:nvPr/>
        </p:nvSpPr>
        <p:spPr bwMode="auto">
          <a:xfrm>
            <a:off x="0" y="4941888"/>
            <a:ext cx="9144000" cy="0"/>
          </a:xfrm>
          <a:prstGeom prst="line">
            <a:avLst/>
          </a:prstGeom>
          <a:noFill/>
          <a:ln w="9525">
            <a:solidFill>
              <a:schemeClr val="tx1"/>
            </a:solidFill>
            <a:round/>
            <a:headEnd/>
            <a:tailEnd/>
          </a:ln>
        </p:spPr>
        <p:txBody>
          <a:bodyPr lIns="90000" tIns="46800" rIns="90000" bIns="46800"/>
          <a:lstStyle/>
          <a:p>
            <a:endParaRPr lang="es-SV"/>
          </a:p>
        </p:txBody>
      </p:sp>
      <p:sp>
        <p:nvSpPr>
          <p:cNvPr id="29699" name="Line 6"/>
          <p:cNvSpPr>
            <a:spLocks noChangeShapeType="1"/>
          </p:cNvSpPr>
          <p:nvPr/>
        </p:nvSpPr>
        <p:spPr bwMode="auto">
          <a:xfrm flipV="1">
            <a:off x="0" y="3933825"/>
            <a:ext cx="9144000" cy="719138"/>
          </a:xfrm>
          <a:prstGeom prst="line">
            <a:avLst/>
          </a:prstGeom>
          <a:noFill/>
          <a:ln w="9525">
            <a:solidFill>
              <a:schemeClr val="tx1"/>
            </a:solidFill>
            <a:round/>
            <a:headEnd/>
            <a:tailEnd/>
          </a:ln>
        </p:spPr>
        <p:txBody>
          <a:bodyPr lIns="90000" tIns="46800" rIns="90000" bIns="46800"/>
          <a:lstStyle/>
          <a:p>
            <a:endParaRPr lang="es-SV"/>
          </a:p>
        </p:txBody>
      </p:sp>
      <p:sp>
        <p:nvSpPr>
          <p:cNvPr id="29700" name="Line 7"/>
          <p:cNvSpPr>
            <a:spLocks noChangeShapeType="1"/>
          </p:cNvSpPr>
          <p:nvPr/>
        </p:nvSpPr>
        <p:spPr bwMode="auto">
          <a:xfrm flipV="1">
            <a:off x="0" y="2781300"/>
            <a:ext cx="9144000" cy="1152525"/>
          </a:xfrm>
          <a:prstGeom prst="line">
            <a:avLst/>
          </a:prstGeom>
          <a:noFill/>
          <a:ln w="9525">
            <a:solidFill>
              <a:schemeClr val="tx1"/>
            </a:solidFill>
            <a:round/>
            <a:headEnd/>
            <a:tailEnd/>
          </a:ln>
        </p:spPr>
        <p:txBody>
          <a:bodyPr lIns="90000" tIns="46800" rIns="90000" bIns="46800"/>
          <a:lstStyle/>
          <a:p>
            <a:endParaRPr lang="es-SV"/>
          </a:p>
        </p:txBody>
      </p:sp>
      <p:sp>
        <p:nvSpPr>
          <p:cNvPr id="29701" name="Line 8"/>
          <p:cNvSpPr>
            <a:spLocks noChangeShapeType="1"/>
          </p:cNvSpPr>
          <p:nvPr/>
        </p:nvSpPr>
        <p:spPr bwMode="auto">
          <a:xfrm flipV="1">
            <a:off x="0" y="2636838"/>
            <a:ext cx="9144000" cy="1223962"/>
          </a:xfrm>
          <a:prstGeom prst="line">
            <a:avLst/>
          </a:prstGeom>
          <a:noFill/>
          <a:ln w="9525">
            <a:noFill/>
            <a:round/>
            <a:headEnd/>
            <a:tailEnd/>
          </a:ln>
        </p:spPr>
        <p:txBody>
          <a:bodyPr lIns="90000" tIns="46800" rIns="90000" bIns="46800"/>
          <a:lstStyle/>
          <a:p>
            <a:endParaRPr lang="es-SV"/>
          </a:p>
        </p:txBody>
      </p:sp>
      <p:sp>
        <p:nvSpPr>
          <p:cNvPr id="29702" name="Line 27"/>
          <p:cNvSpPr>
            <a:spLocks noChangeShapeType="1"/>
          </p:cNvSpPr>
          <p:nvPr/>
        </p:nvSpPr>
        <p:spPr bwMode="auto">
          <a:xfrm>
            <a:off x="323850" y="2997200"/>
            <a:ext cx="0" cy="0"/>
          </a:xfrm>
          <a:prstGeom prst="line">
            <a:avLst/>
          </a:prstGeom>
          <a:noFill/>
          <a:ln w="9525">
            <a:solidFill>
              <a:srgbClr val="000000"/>
            </a:solidFill>
            <a:round/>
            <a:headEnd/>
            <a:tailEnd/>
          </a:ln>
        </p:spPr>
        <p:txBody>
          <a:bodyPr lIns="90000" tIns="46800" rIns="90000" bIns="46800"/>
          <a:lstStyle/>
          <a:p>
            <a:endParaRPr lang="es-SV"/>
          </a:p>
        </p:txBody>
      </p:sp>
      <p:sp>
        <p:nvSpPr>
          <p:cNvPr id="29703" name="Line 53"/>
          <p:cNvSpPr>
            <a:spLocks noChangeShapeType="1"/>
          </p:cNvSpPr>
          <p:nvPr/>
        </p:nvSpPr>
        <p:spPr bwMode="auto">
          <a:xfrm flipV="1">
            <a:off x="0" y="2997200"/>
            <a:ext cx="323850" cy="936625"/>
          </a:xfrm>
          <a:prstGeom prst="line">
            <a:avLst/>
          </a:prstGeom>
          <a:noFill/>
          <a:ln w="9525">
            <a:solidFill>
              <a:schemeClr val="tx1"/>
            </a:solidFill>
            <a:round/>
            <a:headEnd/>
            <a:tailEnd/>
          </a:ln>
        </p:spPr>
        <p:txBody>
          <a:bodyPr lIns="90000" tIns="46800" rIns="90000" bIns="46800"/>
          <a:lstStyle/>
          <a:p>
            <a:endParaRPr lang="es-SV"/>
          </a:p>
        </p:txBody>
      </p:sp>
      <p:sp>
        <p:nvSpPr>
          <p:cNvPr id="29704" name="Line 54"/>
          <p:cNvSpPr>
            <a:spLocks noChangeShapeType="1"/>
          </p:cNvSpPr>
          <p:nvPr/>
        </p:nvSpPr>
        <p:spPr bwMode="auto">
          <a:xfrm>
            <a:off x="323850" y="2997200"/>
            <a:ext cx="0" cy="863600"/>
          </a:xfrm>
          <a:prstGeom prst="line">
            <a:avLst/>
          </a:prstGeom>
          <a:noFill/>
          <a:ln w="9525">
            <a:solidFill>
              <a:schemeClr val="tx1"/>
            </a:solidFill>
            <a:round/>
            <a:headEnd/>
            <a:tailEnd/>
          </a:ln>
        </p:spPr>
        <p:txBody>
          <a:bodyPr lIns="90000" tIns="46800" rIns="90000" bIns="46800"/>
          <a:lstStyle/>
          <a:p>
            <a:endParaRPr lang="es-SV"/>
          </a:p>
        </p:txBody>
      </p:sp>
      <p:sp>
        <p:nvSpPr>
          <p:cNvPr id="29705" name="Line 55"/>
          <p:cNvSpPr>
            <a:spLocks noChangeShapeType="1"/>
          </p:cNvSpPr>
          <p:nvPr/>
        </p:nvSpPr>
        <p:spPr bwMode="auto">
          <a:xfrm flipV="1">
            <a:off x="0" y="3068638"/>
            <a:ext cx="179388" cy="288925"/>
          </a:xfrm>
          <a:prstGeom prst="line">
            <a:avLst/>
          </a:prstGeom>
          <a:noFill/>
          <a:ln w="9525">
            <a:solidFill>
              <a:schemeClr val="tx1"/>
            </a:solidFill>
            <a:round/>
            <a:headEnd/>
            <a:tailEnd/>
          </a:ln>
        </p:spPr>
        <p:txBody>
          <a:bodyPr lIns="90000" tIns="46800" rIns="90000" bIns="46800"/>
          <a:lstStyle/>
          <a:p>
            <a:endParaRPr lang="es-SV"/>
          </a:p>
        </p:txBody>
      </p:sp>
      <p:sp>
        <p:nvSpPr>
          <p:cNvPr id="29706" name="Line 58"/>
          <p:cNvSpPr>
            <a:spLocks noChangeShapeType="1"/>
          </p:cNvSpPr>
          <p:nvPr/>
        </p:nvSpPr>
        <p:spPr bwMode="auto">
          <a:xfrm>
            <a:off x="179388" y="3068638"/>
            <a:ext cx="71437" cy="144462"/>
          </a:xfrm>
          <a:prstGeom prst="line">
            <a:avLst/>
          </a:prstGeom>
          <a:noFill/>
          <a:ln w="9525">
            <a:solidFill>
              <a:schemeClr val="tx1"/>
            </a:solidFill>
            <a:round/>
            <a:headEnd/>
            <a:tailEnd/>
          </a:ln>
        </p:spPr>
        <p:txBody>
          <a:bodyPr lIns="90000" tIns="46800" rIns="90000" bIns="46800"/>
          <a:lstStyle/>
          <a:p>
            <a:endParaRPr lang="es-SV"/>
          </a:p>
        </p:txBody>
      </p:sp>
      <p:sp>
        <p:nvSpPr>
          <p:cNvPr id="29707" name="Line 65"/>
          <p:cNvSpPr>
            <a:spLocks noChangeShapeType="1"/>
          </p:cNvSpPr>
          <p:nvPr/>
        </p:nvSpPr>
        <p:spPr bwMode="auto">
          <a:xfrm flipV="1">
            <a:off x="323850" y="2997200"/>
            <a:ext cx="287338" cy="863600"/>
          </a:xfrm>
          <a:prstGeom prst="line">
            <a:avLst/>
          </a:prstGeom>
          <a:noFill/>
          <a:ln w="9525">
            <a:solidFill>
              <a:schemeClr val="tx1"/>
            </a:solidFill>
            <a:round/>
            <a:headEnd/>
            <a:tailEnd/>
          </a:ln>
        </p:spPr>
        <p:txBody>
          <a:bodyPr lIns="90000" tIns="46800" rIns="90000" bIns="46800"/>
          <a:lstStyle/>
          <a:p>
            <a:endParaRPr lang="es-SV"/>
          </a:p>
        </p:txBody>
      </p:sp>
      <p:sp>
        <p:nvSpPr>
          <p:cNvPr id="29708" name="Line 66"/>
          <p:cNvSpPr>
            <a:spLocks noChangeShapeType="1"/>
          </p:cNvSpPr>
          <p:nvPr/>
        </p:nvSpPr>
        <p:spPr bwMode="auto">
          <a:xfrm>
            <a:off x="611188" y="2997200"/>
            <a:ext cx="0" cy="863600"/>
          </a:xfrm>
          <a:prstGeom prst="line">
            <a:avLst/>
          </a:prstGeom>
          <a:noFill/>
          <a:ln w="9525">
            <a:solidFill>
              <a:schemeClr val="tx1"/>
            </a:solidFill>
            <a:round/>
            <a:headEnd/>
            <a:tailEnd/>
          </a:ln>
        </p:spPr>
        <p:txBody>
          <a:bodyPr lIns="90000" tIns="46800" rIns="90000" bIns="46800"/>
          <a:lstStyle/>
          <a:p>
            <a:endParaRPr lang="es-SV"/>
          </a:p>
        </p:txBody>
      </p:sp>
      <p:sp>
        <p:nvSpPr>
          <p:cNvPr id="29709" name="Line 67"/>
          <p:cNvSpPr>
            <a:spLocks noChangeShapeType="1"/>
          </p:cNvSpPr>
          <p:nvPr/>
        </p:nvSpPr>
        <p:spPr bwMode="auto">
          <a:xfrm flipV="1">
            <a:off x="323850" y="2852738"/>
            <a:ext cx="144463" cy="431800"/>
          </a:xfrm>
          <a:prstGeom prst="line">
            <a:avLst/>
          </a:prstGeom>
          <a:noFill/>
          <a:ln w="9525">
            <a:solidFill>
              <a:schemeClr val="tx1"/>
            </a:solidFill>
            <a:round/>
            <a:headEnd/>
            <a:tailEnd/>
          </a:ln>
        </p:spPr>
        <p:txBody>
          <a:bodyPr lIns="90000" tIns="46800" rIns="90000" bIns="46800"/>
          <a:lstStyle/>
          <a:p>
            <a:endParaRPr lang="es-SV"/>
          </a:p>
        </p:txBody>
      </p:sp>
      <p:sp>
        <p:nvSpPr>
          <p:cNvPr id="29710" name="Line 68"/>
          <p:cNvSpPr>
            <a:spLocks noChangeShapeType="1"/>
          </p:cNvSpPr>
          <p:nvPr/>
        </p:nvSpPr>
        <p:spPr bwMode="auto">
          <a:xfrm>
            <a:off x="468313" y="2852738"/>
            <a:ext cx="71437" cy="360362"/>
          </a:xfrm>
          <a:prstGeom prst="line">
            <a:avLst/>
          </a:prstGeom>
          <a:noFill/>
          <a:ln w="9525">
            <a:solidFill>
              <a:schemeClr val="tx1"/>
            </a:solidFill>
            <a:round/>
            <a:headEnd/>
            <a:tailEnd/>
          </a:ln>
        </p:spPr>
        <p:txBody>
          <a:bodyPr lIns="90000" tIns="46800" rIns="90000" bIns="46800"/>
          <a:lstStyle/>
          <a:p>
            <a:endParaRPr lang="es-SV"/>
          </a:p>
        </p:txBody>
      </p:sp>
      <p:sp>
        <p:nvSpPr>
          <p:cNvPr id="29711" name="Line 70"/>
          <p:cNvSpPr>
            <a:spLocks noChangeShapeType="1"/>
          </p:cNvSpPr>
          <p:nvPr/>
        </p:nvSpPr>
        <p:spPr bwMode="auto">
          <a:xfrm flipV="1">
            <a:off x="611188" y="3141663"/>
            <a:ext cx="73025" cy="215900"/>
          </a:xfrm>
          <a:prstGeom prst="line">
            <a:avLst/>
          </a:prstGeom>
          <a:noFill/>
          <a:ln w="9525">
            <a:solidFill>
              <a:schemeClr val="tx1"/>
            </a:solidFill>
            <a:round/>
            <a:headEnd/>
            <a:tailEnd/>
          </a:ln>
        </p:spPr>
        <p:txBody>
          <a:bodyPr lIns="90000" tIns="46800" rIns="90000" bIns="46800"/>
          <a:lstStyle/>
          <a:p>
            <a:endParaRPr lang="es-SV"/>
          </a:p>
        </p:txBody>
      </p:sp>
      <p:sp>
        <p:nvSpPr>
          <p:cNvPr id="29712" name="Line 71"/>
          <p:cNvSpPr>
            <a:spLocks noChangeShapeType="1"/>
          </p:cNvSpPr>
          <p:nvPr/>
        </p:nvSpPr>
        <p:spPr bwMode="auto">
          <a:xfrm>
            <a:off x="684213" y="3141663"/>
            <a:ext cx="142875" cy="647700"/>
          </a:xfrm>
          <a:prstGeom prst="line">
            <a:avLst/>
          </a:prstGeom>
          <a:noFill/>
          <a:ln w="9525">
            <a:solidFill>
              <a:schemeClr val="tx1"/>
            </a:solidFill>
            <a:round/>
            <a:headEnd/>
            <a:tailEnd/>
          </a:ln>
        </p:spPr>
        <p:txBody>
          <a:bodyPr lIns="90000" tIns="46800" rIns="90000" bIns="46800"/>
          <a:lstStyle/>
          <a:p>
            <a:endParaRPr lang="es-SV"/>
          </a:p>
        </p:txBody>
      </p:sp>
      <p:sp>
        <p:nvSpPr>
          <p:cNvPr id="29713" name="Line 74"/>
          <p:cNvSpPr>
            <a:spLocks noChangeShapeType="1"/>
          </p:cNvSpPr>
          <p:nvPr/>
        </p:nvSpPr>
        <p:spPr bwMode="auto">
          <a:xfrm flipV="1">
            <a:off x="827088" y="0"/>
            <a:ext cx="0" cy="3789363"/>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14" name="Line 75"/>
          <p:cNvSpPr>
            <a:spLocks noChangeShapeType="1"/>
          </p:cNvSpPr>
          <p:nvPr/>
        </p:nvSpPr>
        <p:spPr bwMode="auto">
          <a:xfrm flipV="1">
            <a:off x="900113" y="2852738"/>
            <a:ext cx="215900" cy="936625"/>
          </a:xfrm>
          <a:prstGeom prst="line">
            <a:avLst/>
          </a:prstGeom>
          <a:noFill/>
          <a:ln w="9525">
            <a:solidFill>
              <a:schemeClr val="tx1"/>
            </a:solidFill>
            <a:round/>
            <a:headEnd/>
            <a:tailEnd/>
          </a:ln>
        </p:spPr>
        <p:txBody>
          <a:bodyPr lIns="90000" tIns="46800" rIns="90000" bIns="46800"/>
          <a:lstStyle/>
          <a:p>
            <a:endParaRPr lang="es-SV"/>
          </a:p>
        </p:txBody>
      </p:sp>
      <p:sp>
        <p:nvSpPr>
          <p:cNvPr id="29715" name="Line 76"/>
          <p:cNvSpPr>
            <a:spLocks noChangeShapeType="1"/>
          </p:cNvSpPr>
          <p:nvPr/>
        </p:nvSpPr>
        <p:spPr bwMode="auto">
          <a:xfrm>
            <a:off x="1116013" y="2852738"/>
            <a:ext cx="0" cy="504825"/>
          </a:xfrm>
          <a:prstGeom prst="line">
            <a:avLst/>
          </a:prstGeom>
          <a:noFill/>
          <a:ln w="9525">
            <a:solidFill>
              <a:schemeClr val="tx1"/>
            </a:solidFill>
            <a:round/>
            <a:headEnd/>
            <a:tailEnd/>
          </a:ln>
        </p:spPr>
        <p:txBody>
          <a:bodyPr lIns="90000" tIns="46800" rIns="90000" bIns="46800"/>
          <a:lstStyle/>
          <a:p>
            <a:endParaRPr lang="es-SV"/>
          </a:p>
        </p:txBody>
      </p:sp>
      <p:sp>
        <p:nvSpPr>
          <p:cNvPr id="29716" name="Line 85"/>
          <p:cNvSpPr>
            <a:spLocks noChangeShapeType="1"/>
          </p:cNvSpPr>
          <p:nvPr/>
        </p:nvSpPr>
        <p:spPr bwMode="auto">
          <a:xfrm>
            <a:off x="1187450" y="3357563"/>
            <a:ext cx="0" cy="0"/>
          </a:xfrm>
          <a:prstGeom prst="line">
            <a:avLst/>
          </a:prstGeom>
          <a:noFill/>
          <a:ln w="9525">
            <a:solidFill>
              <a:srgbClr val="000000"/>
            </a:solidFill>
            <a:round/>
            <a:headEnd/>
            <a:tailEnd/>
          </a:ln>
        </p:spPr>
        <p:txBody>
          <a:bodyPr lIns="90000" tIns="46800" rIns="90000" bIns="46800"/>
          <a:lstStyle/>
          <a:p>
            <a:endParaRPr lang="es-SV"/>
          </a:p>
        </p:txBody>
      </p:sp>
      <p:sp>
        <p:nvSpPr>
          <p:cNvPr id="29717" name="Line 94"/>
          <p:cNvSpPr>
            <a:spLocks noChangeShapeType="1"/>
          </p:cNvSpPr>
          <p:nvPr/>
        </p:nvSpPr>
        <p:spPr bwMode="auto">
          <a:xfrm flipV="1">
            <a:off x="1042988" y="2997200"/>
            <a:ext cx="144462" cy="792163"/>
          </a:xfrm>
          <a:prstGeom prst="line">
            <a:avLst/>
          </a:prstGeom>
          <a:noFill/>
          <a:ln w="9525">
            <a:solidFill>
              <a:schemeClr val="tx1"/>
            </a:solidFill>
            <a:round/>
            <a:headEnd/>
            <a:tailEnd/>
          </a:ln>
        </p:spPr>
        <p:txBody>
          <a:bodyPr lIns="90000" tIns="46800" rIns="90000" bIns="46800"/>
          <a:lstStyle/>
          <a:p>
            <a:endParaRPr lang="es-SV"/>
          </a:p>
        </p:txBody>
      </p:sp>
      <p:sp>
        <p:nvSpPr>
          <p:cNvPr id="29718" name="Line 95"/>
          <p:cNvSpPr>
            <a:spLocks noChangeShapeType="1"/>
          </p:cNvSpPr>
          <p:nvPr/>
        </p:nvSpPr>
        <p:spPr bwMode="auto">
          <a:xfrm>
            <a:off x="1187450" y="2997200"/>
            <a:ext cx="71438" cy="792163"/>
          </a:xfrm>
          <a:prstGeom prst="line">
            <a:avLst/>
          </a:prstGeom>
          <a:noFill/>
          <a:ln w="9525">
            <a:solidFill>
              <a:schemeClr val="tx1"/>
            </a:solidFill>
            <a:round/>
            <a:headEnd/>
            <a:tailEnd/>
          </a:ln>
        </p:spPr>
        <p:txBody>
          <a:bodyPr lIns="90000" tIns="46800" rIns="90000" bIns="46800"/>
          <a:lstStyle/>
          <a:p>
            <a:endParaRPr lang="es-SV"/>
          </a:p>
        </p:txBody>
      </p:sp>
      <p:sp>
        <p:nvSpPr>
          <p:cNvPr id="29719" name="Line 96"/>
          <p:cNvSpPr>
            <a:spLocks noChangeShapeType="1"/>
          </p:cNvSpPr>
          <p:nvPr/>
        </p:nvSpPr>
        <p:spPr bwMode="auto">
          <a:xfrm flipV="1">
            <a:off x="1258888" y="2924175"/>
            <a:ext cx="144462" cy="360363"/>
          </a:xfrm>
          <a:prstGeom prst="line">
            <a:avLst/>
          </a:prstGeom>
          <a:noFill/>
          <a:ln w="9525">
            <a:solidFill>
              <a:schemeClr val="tx1"/>
            </a:solidFill>
            <a:round/>
            <a:headEnd/>
            <a:tailEnd/>
          </a:ln>
        </p:spPr>
        <p:txBody>
          <a:bodyPr lIns="90000" tIns="46800" rIns="90000" bIns="46800"/>
          <a:lstStyle/>
          <a:p>
            <a:endParaRPr lang="es-SV"/>
          </a:p>
        </p:txBody>
      </p:sp>
      <p:sp>
        <p:nvSpPr>
          <p:cNvPr id="29720" name="Line 97"/>
          <p:cNvSpPr>
            <a:spLocks noChangeShapeType="1"/>
          </p:cNvSpPr>
          <p:nvPr/>
        </p:nvSpPr>
        <p:spPr bwMode="auto">
          <a:xfrm>
            <a:off x="1403350" y="2924175"/>
            <a:ext cx="144463" cy="792163"/>
          </a:xfrm>
          <a:prstGeom prst="line">
            <a:avLst/>
          </a:prstGeom>
          <a:noFill/>
          <a:ln w="9525">
            <a:solidFill>
              <a:schemeClr val="tx1"/>
            </a:solidFill>
            <a:round/>
            <a:headEnd/>
            <a:tailEnd/>
          </a:ln>
        </p:spPr>
        <p:txBody>
          <a:bodyPr lIns="90000" tIns="46800" rIns="90000" bIns="46800"/>
          <a:lstStyle/>
          <a:p>
            <a:endParaRPr lang="es-SV"/>
          </a:p>
        </p:txBody>
      </p:sp>
      <p:sp>
        <p:nvSpPr>
          <p:cNvPr id="29721" name="Line 98"/>
          <p:cNvSpPr>
            <a:spLocks noChangeShapeType="1"/>
          </p:cNvSpPr>
          <p:nvPr/>
        </p:nvSpPr>
        <p:spPr bwMode="auto">
          <a:xfrm flipV="1">
            <a:off x="1476375" y="2924175"/>
            <a:ext cx="71438" cy="217488"/>
          </a:xfrm>
          <a:prstGeom prst="line">
            <a:avLst/>
          </a:prstGeom>
          <a:noFill/>
          <a:ln w="9525">
            <a:solidFill>
              <a:schemeClr val="tx1"/>
            </a:solidFill>
            <a:round/>
            <a:headEnd/>
            <a:tailEnd/>
          </a:ln>
        </p:spPr>
        <p:txBody>
          <a:bodyPr lIns="90000" tIns="46800" rIns="90000" bIns="46800"/>
          <a:lstStyle/>
          <a:p>
            <a:endParaRPr lang="es-SV"/>
          </a:p>
        </p:txBody>
      </p:sp>
      <p:sp>
        <p:nvSpPr>
          <p:cNvPr id="29722" name="Line 101"/>
          <p:cNvSpPr>
            <a:spLocks noChangeShapeType="1"/>
          </p:cNvSpPr>
          <p:nvPr/>
        </p:nvSpPr>
        <p:spPr bwMode="auto">
          <a:xfrm>
            <a:off x="1547813" y="2924175"/>
            <a:ext cx="144462" cy="792163"/>
          </a:xfrm>
          <a:prstGeom prst="line">
            <a:avLst/>
          </a:prstGeom>
          <a:noFill/>
          <a:ln w="9525">
            <a:solidFill>
              <a:schemeClr val="tx1"/>
            </a:solidFill>
            <a:round/>
            <a:headEnd/>
            <a:tailEnd/>
          </a:ln>
        </p:spPr>
        <p:txBody>
          <a:bodyPr lIns="90000" tIns="46800" rIns="90000" bIns="46800"/>
          <a:lstStyle/>
          <a:p>
            <a:endParaRPr lang="es-SV"/>
          </a:p>
        </p:txBody>
      </p:sp>
      <p:sp>
        <p:nvSpPr>
          <p:cNvPr id="29723" name="Line 103"/>
          <p:cNvSpPr>
            <a:spLocks noChangeShapeType="1"/>
          </p:cNvSpPr>
          <p:nvPr/>
        </p:nvSpPr>
        <p:spPr bwMode="auto">
          <a:xfrm flipV="1">
            <a:off x="1619250" y="2924175"/>
            <a:ext cx="73025" cy="217488"/>
          </a:xfrm>
          <a:prstGeom prst="line">
            <a:avLst/>
          </a:prstGeom>
          <a:noFill/>
          <a:ln w="9525">
            <a:solidFill>
              <a:schemeClr val="tx1"/>
            </a:solidFill>
            <a:round/>
            <a:headEnd/>
            <a:tailEnd/>
          </a:ln>
        </p:spPr>
        <p:txBody>
          <a:bodyPr lIns="90000" tIns="46800" rIns="90000" bIns="46800"/>
          <a:lstStyle/>
          <a:p>
            <a:endParaRPr lang="es-SV"/>
          </a:p>
        </p:txBody>
      </p:sp>
      <p:sp>
        <p:nvSpPr>
          <p:cNvPr id="29724" name="Line 105"/>
          <p:cNvSpPr>
            <a:spLocks noChangeShapeType="1"/>
          </p:cNvSpPr>
          <p:nvPr/>
        </p:nvSpPr>
        <p:spPr bwMode="auto">
          <a:xfrm>
            <a:off x="1692275" y="2924175"/>
            <a:ext cx="215900" cy="792163"/>
          </a:xfrm>
          <a:prstGeom prst="line">
            <a:avLst/>
          </a:prstGeom>
          <a:noFill/>
          <a:ln w="9525">
            <a:solidFill>
              <a:schemeClr val="tx1"/>
            </a:solidFill>
            <a:round/>
            <a:headEnd/>
            <a:tailEnd/>
          </a:ln>
        </p:spPr>
        <p:txBody>
          <a:bodyPr lIns="90000" tIns="46800" rIns="90000" bIns="46800"/>
          <a:lstStyle/>
          <a:p>
            <a:endParaRPr lang="es-SV"/>
          </a:p>
        </p:txBody>
      </p:sp>
      <p:sp>
        <p:nvSpPr>
          <p:cNvPr id="29725" name="Line 106"/>
          <p:cNvSpPr>
            <a:spLocks noChangeShapeType="1"/>
          </p:cNvSpPr>
          <p:nvPr/>
        </p:nvSpPr>
        <p:spPr bwMode="auto">
          <a:xfrm>
            <a:off x="1908175" y="0"/>
            <a:ext cx="0" cy="3716338"/>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26" name="Line 107"/>
          <p:cNvSpPr>
            <a:spLocks noChangeShapeType="1"/>
          </p:cNvSpPr>
          <p:nvPr/>
        </p:nvSpPr>
        <p:spPr bwMode="auto">
          <a:xfrm>
            <a:off x="1908175" y="4508500"/>
            <a:ext cx="0" cy="720725"/>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27" name="Line 108"/>
          <p:cNvSpPr>
            <a:spLocks noChangeShapeType="1"/>
          </p:cNvSpPr>
          <p:nvPr/>
        </p:nvSpPr>
        <p:spPr bwMode="auto">
          <a:xfrm flipV="1">
            <a:off x="1908175" y="2781300"/>
            <a:ext cx="142875" cy="935038"/>
          </a:xfrm>
          <a:prstGeom prst="line">
            <a:avLst/>
          </a:prstGeom>
          <a:noFill/>
          <a:ln w="9525">
            <a:solidFill>
              <a:schemeClr val="tx1"/>
            </a:solidFill>
            <a:round/>
            <a:headEnd/>
            <a:tailEnd/>
          </a:ln>
        </p:spPr>
        <p:txBody>
          <a:bodyPr lIns="90000" tIns="46800" rIns="90000" bIns="46800"/>
          <a:lstStyle/>
          <a:p>
            <a:endParaRPr lang="es-SV"/>
          </a:p>
        </p:txBody>
      </p:sp>
      <p:sp>
        <p:nvSpPr>
          <p:cNvPr id="29728" name="Line 109"/>
          <p:cNvSpPr>
            <a:spLocks noChangeShapeType="1"/>
          </p:cNvSpPr>
          <p:nvPr/>
        </p:nvSpPr>
        <p:spPr bwMode="auto">
          <a:xfrm>
            <a:off x="2051050" y="2781300"/>
            <a:ext cx="73025" cy="863600"/>
          </a:xfrm>
          <a:prstGeom prst="line">
            <a:avLst/>
          </a:prstGeom>
          <a:noFill/>
          <a:ln w="9525">
            <a:solidFill>
              <a:schemeClr val="tx1"/>
            </a:solidFill>
            <a:round/>
            <a:headEnd/>
            <a:tailEnd/>
          </a:ln>
        </p:spPr>
        <p:txBody>
          <a:bodyPr lIns="90000" tIns="46800" rIns="90000" bIns="46800"/>
          <a:lstStyle/>
          <a:p>
            <a:endParaRPr lang="es-SV"/>
          </a:p>
        </p:txBody>
      </p:sp>
      <p:sp>
        <p:nvSpPr>
          <p:cNvPr id="29729" name="Line 111"/>
          <p:cNvSpPr>
            <a:spLocks noChangeShapeType="1"/>
          </p:cNvSpPr>
          <p:nvPr/>
        </p:nvSpPr>
        <p:spPr bwMode="auto">
          <a:xfrm flipV="1">
            <a:off x="2124075" y="2924175"/>
            <a:ext cx="73025" cy="288925"/>
          </a:xfrm>
          <a:prstGeom prst="line">
            <a:avLst/>
          </a:prstGeom>
          <a:noFill/>
          <a:ln w="9525">
            <a:solidFill>
              <a:schemeClr val="tx1"/>
            </a:solidFill>
            <a:round/>
            <a:headEnd/>
            <a:tailEnd/>
          </a:ln>
        </p:spPr>
        <p:txBody>
          <a:bodyPr lIns="90000" tIns="46800" rIns="90000" bIns="46800"/>
          <a:lstStyle/>
          <a:p>
            <a:endParaRPr lang="es-SV"/>
          </a:p>
        </p:txBody>
      </p:sp>
      <p:sp>
        <p:nvSpPr>
          <p:cNvPr id="29730" name="Line 112"/>
          <p:cNvSpPr>
            <a:spLocks noChangeShapeType="1"/>
          </p:cNvSpPr>
          <p:nvPr/>
        </p:nvSpPr>
        <p:spPr bwMode="auto">
          <a:xfrm>
            <a:off x="2195513" y="2924175"/>
            <a:ext cx="73025" cy="792163"/>
          </a:xfrm>
          <a:prstGeom prst="line">
            <a:avLst/>
          </a:prstGeom>
          <a:noFill/>
          <a:ln w="9525">
            <a:solidFill>
              <a:schemeClr val="tx1"/>
            </a:solidFill>
            <a:round/>
            <a:headEnd/>
            <a:tailEnd/>
          </a:ln>
        </p:spPr>
        <p:txBody>
          <a:bodyPr lIns="90000" tIns="46800" rIns="90000" bIns="46800"/>
          <a:lstStyle/>
          <a:p>
            <a:endParaRPr lang="es-SV"/>
          </a:p>
        </p:txBody>
      </p:sp>
      <p:sp>
        <p:nvSpPr>
          <p:cNvPr id="29731" name="Line 114"/>
          <p:cNvSpPr>
            <a:spLocks noChangeShapeType="1"/>
          </p:cNvSpPr>
          <p:nvPr/>
        </p:nvSpPr>
        <p:spPr bwMode="auto">
          <a:xfrm flipV="1">
            <a:off x="2268538" y="2781300"/>
            <a:ext cx="71437" cy="431800"/>
          </a:xfrm>
          <a:prstGeom prst="line">
            <a:avLst/>
          </a:prstGeom>
          <a:noFill/>
          <a:ln w="9525">
            <a:solidFill>
              <a:schemeClr val="tx1"/>
            </a:solidFill>
            <a:round/>
            <a:headEnd/>
            <a:tailEnd/>
          </a:ln>
        </p:spPr>
        <p:txBody>
          <a:bodyPr lIns="90000" tIns="46800" rIns="90000" bIns="46800"/>
          <a:lstStyle/>
          <a:p>
            <a:endParaRPr lang="es-SV"/>
          </a:p>
        </p:txBody>
      </p:sp>
      <p:sp>
        <p:nvSpPr>
          <p:cNvPr id="29732" name="Line 115"/>
          <p:cNvSpPr>
            <a:spLocks noChangeShapeType="1"/>
          </p:cNvSpPr>
          <p:nvPr/>
        </p:nvSpPr>
        <p:spPr bwMode="auto">
          <a:xfrm>
            <a:off x="2339975" y="2781300"/>
            <a:ext cx="144463" cy="863600"/>
          </a:xfrm>
          <a:prstGeom prst="line">
            <a:avLst/>
          </a:prstGeom>
          <a:noFill/>
          <a:ln w="9525">
            <a:solidFill>
              <a:schemeClr val="tx1"/>
            </a:solidFill>
            <a:round/>
            <a:headEnd/>
            <a:tailEnd/>
          </a:ln>
        </p:spPr>
        <p:txBody>
          <a:bodyPr lIns="90000" tIns="46800" rIns="90000" bIns="46800"/>
          <a:lstStyle/>
          <a:p>
            <a:endParaRPr lang="es-SV"/>
          </a:p>
        </p:txBody>
      </p:sp>
      <p:sp>
        <p:nvSpPr>
          <p:cNvPr id="29733" name="Line 118"/>
          <p:cNvSpPr>
            <a:spLocks noChangeShapeType="1"/>
          </p:cNvSpPr>
          <p:nvPr/>
        </p:nvSpPr>
        <p:spPr bwMode="auto">
          <a:xfrm flipV="1">
            <a:off x="2411413" y="2924175"/>
            <a:ext cx="144462" cy="431800"/>
          </a:xfrm>
          <a:prstGeom prst="line">
            <a:avLst/>
          </a:prstGeom>
          <a:noFill/>
          <a:ln w="9525">
            <a:solidFill>
              <a:schemeClr val="tx1"/>
            </a:solidFill>
            <a:round/>
            <a:headEnd/>
            <a:tailEnd/>
          </a:ln>
        </p:spPr>
        <p:txBody>
          <a:bodyPr lIns="90000" tIns="46800" rIns="90000" bIns="46800"/>
          <a:lstStyle/>
          <a:p>
            <a:endParaRPr lang="es-SV"/>
          </a:p>
        </p:txBody>
      </p:sp>
      <p:sp>
        <p:nvSpPr>
          <p:cNvPr id="29734" name="Line 119"/>
          <p:cNvSpPr>
            <a:spLocks noChangeShapeType="1"/>
          </p:cNvSpPr>
          <p:nvPr/>
        </p:nvSpPr>
        <p:spPr bwMode="auto">
          <a:xfrm>
            <a:off x="2555875" y="2924175"/>
            <a:ext cx="215900" cy="649288"/>
          </a:xfrm>
          <a:prstGeom prst="line">
            <a:avLst/>
          </a:prstGeom>
          <a:noFill/>
          <a:ln w="9525">
            <a:solidFill>
              <a:schemeClr val="tx1"/>
            </a:solidFill>
            <a:round/>
            <a:headEnd/>
            <a:tailEnd/>
          </a:ln>
        </p:spPr>
        <p:txBody>
          <a:bodyPr lIns="90000" tIns="46800" rIns="90000" bIns="46800"/>
          <a:lstStyle/>
          <a:p>
            <a:endParaRPr lang="es-SV"/>
          </a:p>
        </p:txBody>
      </p:sp>
      <p:sp>
        <p:nvSpPr>
          <p:cNvPr id="29735" name="Line 121"/>
          <p:cNvSpPr>
            <a:spLocks noChangeShapeType="1"/>
          </p:cNvSpPr>
          <p:nvPr/>
        </p:nvSpPr>
        <p:spPr bwMode="auto">
          <a:xfrm flipV="1">
            <a:off x="2411413" y="2781300"/>
            <a:ext cx="73025" cy="215900"/>
          </a:xfrm>
          <a:prstGeom prst="line">
            <a:avLst/>
          </a:prstGeom>
          <a:noFill/>
          <a:ln w="9525">
            <a:solidFill>
              <a:schemeClr val="tx1"/>
            </a:solidFill>
            <a:round/>
            <a:headEnd/>
            <a:tailEnd/>
          </a:ln>
        </p:spPr>
        <p:txBody>
          <a:bodyPr lIns="90000" tIns="46800" rIns="90000" bIns="46800"/>
          <a:lstStyle/>
          <a:p>
            <a:endParaRPr lang="es-SV"/>
          </a:p>
        </p:txBody>
      </p:sp>
      <p:sp>
        <p:nvSpPr>
          <p:cNvPr id="29736" name="Line 123"/>
          <p:cNvSpPr>
            <a:spLocks noChangeShapeType="1"/>
          </p:cNvSpPr>
          <p:nvPr/>
        </p:nvSpPr>
        <p:spPr bwMode="auto">
          <a:xfrm>
            <a:off x="2484438" y="2781300"/>
            <a:ext cx="71437" cy="215900"/>
          </a:xfrm>
          <a:prstGeom prst="line">
            <a:avLst/>
          </a:prstGeom>
          <a:noFill/>
          <a:ln w="9525">
            <a:solidFill>
              <a:schemeClr val="tx1"/>
            </a:solidFill>
            <a:round/>
            <a:headEnd/>
            <a:tailEnd/>
          </a:ln>
        </p:spPr>
        <p:txBody>
          <a:bodyPr lIns="90000" tIns="46800" rIns="90000" bIns="46800"/>
          <a:lstStyle/>
          <a:p>
            <a:endParaRPr lang="es-SV"/>
          </a:p>
        </p:txBody>
      </p:sp>
      <p:sp>
        <p:nvSpPr>
          <p:cNvPr id="29737" name="Line 126"/>
          <p:cNvSpPr>
            <a:spLocks noChangeShapeType="1"/>
          </p:cNvSpPr>
          <p:nvPr/>
        </p:nvSpPr>
        <p:spPr bwMode="auto">
          <a:xfrm>
            <a:off x="2771775" y="0"/>
            <a:ext cx="0" cy="3573463"/>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38" name="Line 129"/>
          <p:cNvSpPr>
            <a:spLocks noChangeShapeType="1"/>
          </p:cNvSpPr>
          <p:nvPr/>
        </p:nvSpPr>
        <p:spPr bwMode="auto">
          <a:xfrm>
            <a:off x="2771775" y="4437063"/>
            <a:ext cx="0" cy="792162"/>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39" name="Line 130"/>
          <p:cNvSpPr>
            <a:spLocks noChangeShapeType="1"/>
          </p:cNvSpPr>
          <p:nvPr/>
        </p:nvSpPr>
        <p:spPr bwMode="auto">
          <a:xfrm>
            <a:off x="900113" y="4581525"/>
            <a:ext cx="0" cy="647700"/>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40" name="Line 134"/>
          <p:cNvSpPr>
            <a:spLocks noChangeShapeType="1"/>
          </p:cNvSpPr>
          <p:nvPr/>
        </p:nvSpPr>
        <p:spPr bwMode="auto">
          <a:xfrm flipV="1">
            <a:off x="2771775" y="2708275"/>
            <a:ext cx="144463" cy="865188"/>
          </a:xfrm>
          <a:prstGeom prst="line">
            <a:avLst/>
          </a:prstGeom>
          <a:noFill/>
          <a:ln w="9525">
            <a:solidFill>
              <a:schemeClr val="tx1"/>
            </a:solidFill>
            <a:round/>
            <a:headEnd/>
            <a:tailEnd/>
          </a:ln>
        </p:spPr>
        <p:txBody>
          <a:bodyPr lIns="90000" tIns="46800" rIns="90000" bIns="46800"/>
          <a:lstStyle/>
          <a:p>
            <a:endParaRPr lang="es-SV"/>
          </a:p>
        </p:txBody>
      </p:sp>
      <p:sp>
        <p:nvSpPr>
          <p:cNvPr id="29741" name="Line 136"/>
          <p:cNvSpPr>
            <a:spLocks noChangeShapeType="1"/>
          </p:cNvSpPr>
          <p:nvPr/>
        </p:nvSpPr>
        <p:spPr bwMode="auto">
          <a:xfrm>
            <a:off x="2916238" y="2708275"/>
            <a:ext cx="71437" cy="865188"/>
          </a:xfrm>
          <a:prstGeom prst="line">
            <a:avLst/>
          </a:prstGeom>
          <a:noFill/>
          <a:ln w="9525">
            <a:solidFill>
              <a:schemeClr val="tx1"/>
            </a:solidFill>
            <a:round/>
            <a:headEnd/>
            <a:tailEnd/>
          </a:ln>
        </p:spPr>
        <p:txBody>
          <a:bodyPr lIns="90000" tIns="46800" rIns="90000" bIns="46800"/>
          <a:lstStyle/>
          <a:p>
            <a:endParaRPr lang="es-SV"/>
          </a:p>
        </p:txBody>
      </p:sp>
      <p:sp>
        <p:nvSpPr>
          <p:cNvPr id="29742" name="Line 137"/>
          <p:cNvSpPr>
            <a:spLocks noChangeShapeType="1"/>
          </p:cNvSpPr>
          <p:nvPr/>
        </p:nvSpPr>
        <p:spPr bwMode="auto">
          <a:xfrm flipV="1">
            <a:off x="2987675" y="2924175"/>
            <a:ext cx="71438" cy="433388"/>
          </a:xfrm>
          <a:prstGeom prst="line">
            <a:avLst/>
          </a:prstGeom>
          <a:noFill/>
          <a:ln w="9525">
            <a:solidFill>
              <a:schemeClr val="tx1"/>
            </a:solidFill>
            <a:round/>
            <a:headEnd/>
            <a:tailEnd/>
          </a:ln>
        </p:spPr>
        <p:txBody>
          <a:bodyPr lIns="90000" tIns="46800" rIns="90000" bIns="46800"/>
          <a:lstStyle/>
          <a:p>
            <a:endParaRPr lang="es-SV"/>
          </a:p>
        </p:txBody>
      </p:sp>
      <p:sp>
        <p:nvSpPr>
          <p:cNvPr id="29743" name="Line 141"/>
          <p:cNvSpPr>
            <a:spLocks noChangeShapeType="1"/>
          </p:cNvSpPr>
          <p:nvPr/>
        </p:nvSpPr>
        <p:spPr bwMode="auto">
          <a:xfrm>
            <a:off x="3059113" y="2924175"/>
            <a:ext cx="144462" cy="649288"/>
          </a:xfrm>
          <a:prstGeom prst="line">
            <a:avLst/>
          </a:prstGeom>
          <a:noFill/>
          <a:ln w="9525">
            <a:solidFill>
              <a:schemeClr val="tx1"/>
            </a:solidFill>
            <a:round/>
            <a:headEnd/>
            <a:tailEnd/>
          </a:ln>
        </p:spPr>
        <p:txBody>
          <a:bodyPr lIns="90000" tIns="46800" rIns="90000" bIns="46800"/>
          <a:lstStyle/>
          <a:p>
            <a:endParaRPr lang="es-SV"/>
          </a:p>
        </p:txBody>
      </p:sp>
      <p:sp>
        <p:nvSpPr>
          <p:cNvPr id="29744" name="Line 142"/>
          <p:cNvSpPr>
            <a:spLocks noChangeShapeType="1"/>
          </p:cNvSpPr>
          <p:nvPr/>
        </p:nvSpPr>
        <p:spPr bwMode="auto">
          <a:xfrm flipV="1">
            <a:off x="3132138" y="2852738"/>
            <a:ext cx="71437" cy="504825"/>
          </a:xfrm>
          <a:prstGeom prst="line">
            <a:avLst/>
          </a:prstGeom>
          <a:noFill/>
          <a:ln w="9525">
            <a:solidFill>
              <a:schemeClr val="tx1"/>
            </a:solidFill>
            <a:round/>
            <a:headEnd/>
            <a:tailEnd/>
          </a:ln>
        </p:spPr>
        <p:txBody>
          <a:bodyPr lIns="90000" tIns="46800" rIns="90000" bIns="46800"/>
          <a:lstStyle/>
          <a:p>
            <a:endParaRPr lang="es-SV"/>
          </a:p>
        </p:txBody>
      </p:sp>
      <p:sp>
        <p:nvSpPr>
          <p:cNvPr id="29745" name="Line 143"/>
          <p:cNvSpPr>
            <a:spLocks noChangeShapeType="1"/>
          </p:cNvSpPr>
          <p:nvPr/>
        </p:nvSpPr>
        <p:spPr bwMode="auto">
          <a:xfrm>
            <a:off x="3203575" y="2852738"/>
            <a:ext cx="288925" cy="647700"/>
          </a:xfrm>
          <a:prstGeom prst="line">
            <a:avLst/>
          </a:prstGeom>
          <a:noFill/>
          <a:ln w="9525">
            <a:solidFill>
              <a:schemeClr val="tx1"/>
            </a:solidFill>
            <a:round/>
            <a:headEnd/>
            <a:tailEnd/>
          </a:ln>
        </p:spPr>
        <p:txBody>
          <a:bodyPr lIns="90000" tIns="46800" rIns="90000" bIns="46800"/>
          <a:lstStyle/>
          <a:p>
            <a:endParaRPr lang="es-SV"/>
          </a:p>
        </p:txBody>
      </p:sp>
      <p:sp>
        <p:nvSpPr>
          <p:cNvPr id="29746" name="Line 144"/>
          <p:cNvSpPr>
            <a:spLocks noChangeShapeType="1"/>
          </p:cNvSpPr>
          <p:nvPr/>
        </p:nvSpPr>
        <p:spPr bwMode="auto">
          <a:xfrm flipV="1">
            <a:off x="3276600" y="2852738"/>
            <a:ext cx="71438" cy="142875"/>
          </a:xfrm>
          <a:prstGeom prst="line">
            <a:avLst/>
          </a:prstGeom>
          <a:noFill/>
          <a:ln w="9525">
            <a:solidFill>
              <a:schemeClr val="tx1"/>
            </a:solidFill>
            <a:round/>
            <a:headEnd/>
            <a:tailEnd/>
          </a:ln>
        </p:spPr>
        <p:txBody>
          <a:bodyPr lIns="90000" tIns="46800" rIns="90000" bIns="46800"/>
          <a:lstStyle/>
          <a:p>
            <a:endParaRPr lang="es-SV"/>
          </a:p>
        </p:txBody>
      </p:sp>
      <p:sp>
        <p:nvSpPr>
          <p:cNvPr id="29747" name="Line 146"/>
          <p:cNvSpPr>
            <a:spLocks noChangeShapeType="1"/>
          </p:cNvSpPr>
          <p:nvPr/>
        </p:nvSpPr>
        <p:spPr bwMode="auto">
          <a:xfrm>
            <a:off x="3348038" y="2852738"/>
            <a:ext cx="215900" cy="576262"/>
          </a:xfrm>
          <a:prstGeom prst="line">
            <a:avLst/>
          </a:prstGeom>
          <a:noFill/>
          <a:ln w="9525">
            <a:solidFill>
              <a:schemeClr val="tx1"/>
            </a:solidFill>
            <a:round/>
            <a:headEnd/>
            <a:tailEnd/>
          </a:ln>
        </p:spPr>
        <p:txBody>
          <a:bodyPr lIns="90000" tIns="46800" rIns="90000" bIns="46800"/>
          <a:lstStyle/>
          <a:p>
            <a:endParaRPr lang="es-SV"/>
          </a:p>
        </p:txBody>
      </p:sp>
      <p:sp>
        <p:nvSpPr>
          <p:cNvPr id="29748" name="Line 147"/>
          <p:cNvSpPr>
            <a:spLocks noChangeShapeType="1"/>
          </p:cNvSpPr>
          <p:nvPr/>
        </p:nvSpPr>
        <p:spPr bwMode="auto">
          <a:xfrm flipV="1">
            <a:off x="3419475" y="2852738"/>
            <a:ext cx="0" cy="215900"/>
          </a:xfrm>
          <a:prstGeom prst="line">
            <a:avLst/>
          </a:prstGeom>
          <a:noFill/>
          <a:ln w="9525">
            <a:solidFill>
              <a:schemeClr val="tx1"/>
            </a:solidFill>
            <a:round/>
            <a:headEnd/>
            <a:tailEnd/>
          </a:ln>
        </p:spPr>
        <p:txBody>
          <a:bodyPr lIns="90000" tIns="46800" rIns="90000" bIns="46800"/>
          <a:lstStyle/>
          <a:p>
            <a:endParaRPr lang="es-SV"/>
          </a:p>
        </p:txBody>
      </p:sp>
      <p:sp>
        <p:nvSpPr>
          <p:cNvPr id="29749" name="Line 148"/>
          <p:cNvSpPr>
            <a:spLocks noChangeShapeType="1"/>
          </p:cNvSpPr>
          <p:nvPr/>
        </p:nvSpPr>
        <p:spPr bwMode="auto">
          <a:xfrm>
            <a:off x="3419475" y="2852738"/>
            <a:ext cx="288925" cy="576262"/>
          </a:xfrm>
          <a:prstGeom prst="line">
            <a:avLst/>
          </a:prstGeom>
          <a:noFill/>
          <a:ln w="9525">
            <a:solidFill>
              <a:schemeClr val="tx1"/>
            </a:solidFill>
            <a:round/>
            <a:headEnd/>
            <a:tailEnd/>
          </a:ln>
        </p:spPr>
        <p:txBody>
          <a:bodyPr lIns="90000" tIns="46800" rIns="90000" bIns="46800"/>
          <a:lstStyle/>
          <a:p>
            <a:endParaRPr lang="es-SV"/>
          </a:p>
        </p:txBody>
      </p:sp>
      <p:sp>
        <p:nvSpPr>
          <p:cNvPr id="29750" name="Line 151"/>
          <p:cNvSpPr>
            <a:spLocks noChangeShapeType="1"/>
          </p:cNvSpPr>
          <p:nvPr/>
        </p:nvSpPr>
        <p:spPr bwMode="auto">
          <a:xfrm flipV="1">
            <a:off x="2916238" y="2924175"/>
            <a:ext cx="71437" cy="144463"/>
          </a:xfrm>
          <a:prstGeom prst="line">
            <a:avLst/>
          </a:prstGeom>
          <a:noFill/>
          <a:ln w="9525">
            <a:solidFill>
              <a:schemeClr val="tx1"/>
            </a:solidFill>
            <a:round/>
            <a:headEnd/>
            <a:tailEnd/>
          </a:ln>
        </p:spPr>
        <p:txBody>
          <a:bodyPr lIns="90000" tIns="46800" rIns="90000" bIns="46800"/>
          <a:lstStyle/>
          <a:p>
            <a:endParaRPr lang="es-SV"/>
          </a:p>
        </p:txBody>
      </p:sp>
      <p:sp>
        <p:nvSpPr>
          <p:cNvPr id="29751" name="Line 153"/>
          <p:cNvSpPr>
            <a:spLocks noChangeShapeType="1"/>
          </p:cNvSpPr>
          <p:nvPr/>
        </p:nvSpPr>
        <p:spPr bwMode="auto">
          <a:xfrm>
            <a:off x="2987675" y="2924175"/>
            <a:ext cx="71438" cy="217488"/>
          </a:xfrm>
          <a:prstGeom prst="line">
            <a:avLst/>
          </a:prstGeom>
          <a:noFill/>
          <a:ln w="9525">
            <a:solidFill>
              <a:schemeClr val="tx1"/>
            </a:solidFill>
            <a:round/>
            <a:headEnd/>
            <a:tailEnd/>
          </a:ln>
        </p:spPr>
        <p:txBody>
          <a:bodyPr lIns="90000" tIns="46800" rIns="90000" bIns="46800"/>
          <a:lstStyle/>
          <a:p>
            <a:endParaRPr lang="es-SV"/>
          </a:p>
        </p:txBody>
      </p:sp>
      <p:sp>
        <p:nvSpPr>
          <p:cNvPr id="29752" name="Line 155"/>
          <p:cNvSpPr>
            <a:spLocks noChangeShapeType="1"/>
          </p:cNvSpPr>
          <p:nvPr/>
        </p:nvSpPr>
        <p:spPr bwMode="auto">
          <a:xfrm>
            <a:off x="3635375" y="0"/>
            <a:ext cx="73025" cy="3500438"/>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53" name="Line 157"/>
          <p:cNvSpPr>
            <a:spLocks noChangeShapeType="1"/>
          </p:cNvSpPr>
          <p:nvPr/>
        </p:nvSpPr>
        <p:spPr bwMode="auto">
          <a:xfrm>
            <a:off x="3708400" y="4365625"/>
            <a:ext cx="0" cy="935038"/>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54" name="Line 159"/>
          <p:cNvSpPr>
            <a:spLocks noChangeShapeType="1"/>
          </p:cNvSpPr>
          <p:nvPr/>
        </p:nvSpPr>
        <p:spPr bwMode="auto">
          <a:xfrm flipV="1">
            <a:off x="3708400" y="2636838"/>
            <a:ext cx="142875" cy="863600"/>
          </a:xfrm>
          <a:prstGeom prst="line">
            <a:avLst/>
          </a:prstGeom>
          <a:noFill/>
          <a:ln w="9525">
            <a:solidFill>
              <a:schemeClr val="tx1"/>
            </a:solidFill>
            <a:round/>
            <a:headEnd/>
            <a:tailEnd/>
          </a:ln>
        </p:spPr>
        <p:txBody>
          <a:bodyPr lIns="90000" tIns="46800" rIns="90000" bIns="46800"/>
          <a:lstStyle/>
          <a:p>
            <a:endParaRPr lang="es-SV"/>
          </a:p>
        </p:txBody>
      </p:sp>
      <p:sp>
        <p:nvSpPr>
          <p:cNvPr id="29755" name="Line 160"/>
          <p:cNvSpPr>
            <a:spLocks noChangeShapeType="1"/>
          </p:cNvSpPr>
          <p:nvPr/>
        </p:nvSpPr>
        <p:spPr bwMode="auto">
          <a:xfrm>
            <a:off x="3851275" y="2636838"/>
            <a:ext cx="73025" cy="792162"/>
          </a:xfrm>
          <a:prstGeom prst="line">
            <a:avLst/>
          </a:prstGeom>
          <a:noFill/>
          <a:ln w="9525">
            <a:solidFill>
              <a:schemeClr val="tx1"/>
            </a:solidFill>
            <a:round/>
            <a:headEnd/>
            <a:tailEnd/>
          </a:ln>
        </p:spPr>
        <p:txBody>
          <a:bodyPr lIns="90000" tIns="46800" rIns="90000" bIns="46800"/>
          <a:lstStyle/>
          <a:p>
            <a:endParaRPr lang="es-SV"/>
          </a:p>
        </p:txBody>
      </p:sp>
      <p:sp>
        <p:nvSpPr>
          <p:cNvPr id="29756" name="Line 161"/>
          <p:cNvSpPr>
            <a:spLocks noChangeShapeType="1"/>
          </p:cNvSpPr>
          <p:nvPr/>
        </p:nvSpPr>
        <p:spPr bwMode="auto">
          <a:xfrm flipV="1">
            <a:off x="3924300" y="2420938"/>
            <a:ext cx="142875" cy="863600"/>
          </a:xfrm>
          <a:prstGeom prst="line">
            <a:avLst/>
          </a:prstGeom>
          <a:noFill/>
          <a:ln w="9525">
            <a:solidFill>
              <a:schemeClr val="tx1"/>
            </a:solidFill>
            <a:round/>
            <a:headEnd/>
            <a:tailEnd/>
          </a:ln>
        </p:spPr>
        <p:txBody>
          <a:bodyPr lIns="90000" tIns="46800" rIns="90000" bIns="46800"/>
          <a:lstStyle/>
          <a:p>
            <a:endParaRPr lang="es-SV"/>
          </a:p>
        </p:txBody>
      </p:sp>
      <p:sp>
        <p:nvSpPr>
          <p:cNvPr id="29757" name="Line 162"/>
          <p:cNvSpPr>
            <a:spLocks noChangeShapeType="1"/>
          </p:cNvSpPr>
          <p:nvPr/>
        </p:nvSpPr>
        <p:spPr bwMode="auto">
          <a:xfrm>
            <a:off x="4067175" y="2420938"/>
            <a:ext cx="0" cy="576262"/>
          </a:xfrm>
          <a:prstGeom prst="line">
            <a:avLst/>
          </a:prstGeom>
          <a:noFill/>
          <a:ln w="9525">
            <a:solidFill>
              <a:schemeClr val="tx1"/>
            </a:solidFill>
            <a:round/>
            <a:headEnd/>
            <a:tailEnd/>
          </a:ln>
        </p:spPr>
        <p:txBody>
          <a:bodyPr lIns="90000" tIns="46800" rIns="90000" bIns="46800"/>
          <a:lstStyle/>
          <a:p>
            <a:endParaRPr lang="es-SV"/>
          </a:p>
        </p:txBody>
      </p:sp>
      <p:sp>
        <p:nvSpPr>
          <p:cNvPr id="29758" name="Line 163"/>
          <p:cNvSpPr>
            <a:spLocks noChangeShapeType="1"/>
          </p:cNvSpPr>
          <p:nvPr/>
        </p:nvSpPr>
        <p:spPr bwMode="auto">
          <a:xfrm flipV="1">
            <a:off x="3995738" y="2420938"/>
            <a:ext cx="144462" cy="1008062"/>
          </a:xfrm>
          <a:prstGeom prst="line">
            <a:avLst/>
          </a:prstGeom>
          <a:noFill/>
          <a:ln w="9525">
            <a:solidFill>
              <a:schemeClr val="tx1"/>
            </a:solidFill>
            <a:round/>
            <a:headEnd/>
            <a:tailEnd/>
          </a:ln>
        </p:spPr>
        <p:txBody>
          <a:bodyPr lIns="90000" tIns="46800" rIns="90000" bIns="46800"/>
          <a:lstStyle/>
          <a:p>
            <a:endParaRPr lang="es-SV"/>
          </a:p>
        </p:txBody>
      </p:sp>
      <p:sp>
        <p:nvSpPr>
          <p:cNvPr id="29759" name="Line 164"/>
          <p:cNvSpPr>
            <a:spLocks noChangeShapeType="1"/>
          </p:cNvSpPr>
          <p:nvPr/>
        </p:nvSpPr>
        <p:spPr bwMode="auto">
          <a:xfrm>
            <a:off x="4140200" y="2420938"/>
            <a:ext cx="71438" cy="503237"/>
          </a:xfrm>
          <a:prstGeom prst="line">
            <a:avLst/>
          </a:prstGeom>
          <a:noFill/>
          <a:ln w="9525">
            <a:solidFill>
              <a:schemeClr val="tx1"/>
            </a:solidFill>
            <a:round/>
            <a:headEnd/>
            <a:tailEnd/>
          </a:ln>
        </p:spPr>
        <p:txBody>
          <a:bodyPr lIns="90000" tIns="46800" rIns="90000" bIns="46800"/>
          <a:lstStyle/>
          <a:p>
            <a:endParaRPr lang="es-SV"/>
          </a:p>
        </p:txBody>
      </p:sp>
      <p:sp>
        <p:nvSpPr>
          <p:cNvPr id="29760" name="Line 165"/>
          <p:cNvSpPr>
            <a:spLocks noChangeShapeType="1"/>
          </p:cNvSpPr>
          <p:nvPr/>
        </p:nvSpPr>
        <p:spPr bwMode="auto">
          <a:xfrm flipV="1">
            <a:off x="4140200" y="2420938"/>
            <a:ext cx="144463" cy="936625"/>
          </a:xfrm>
          <a:prstGeom prst="line">
            <a:avLst/>
          </a:prstGeom>
          <a:noFill/>
          <a:ln w="9525">
            <a:solidFill>
              <a:schemeClr val="tx1"/>
            </a:solidFill>
            <a:round/>
            <a:headEnd/>
            <a:tailEnd/>
          </a:ln>
        </p:spPr>
        <p:txBody>
          <a:bodyPr lIns="90000" tIns="46800" rIns="90000" bIns="46800"/>
          <a:lstStyle/>
          <a:p>
            <a:endParaRPr lang="es-SV"/>
          </a:p>
        </p:txBody>
      </p:sp>
      <p:sp>
        <p:nvSpPr>
          <p:cNvPr id="29761" name="Line 166"/>
          <p:cNvSpPr>
            <a:spLocks noChangeShapeType="1"/>
          </p:cNvSpPr>
          <p:nvPr/>
        </p:nvSpPr>
        <p:spPr bwMode="auto">
          <a:xfrm>
            <a:off x="4284663" y="2420938"/>
            <a:ext cx="142875" cy="936625"/>
          </a:xfrm>
          <a:prstGeom prst="line">
            <a:avLst/>
          </a:prstGeom>
          <a:noFill/>
          <a:ln w="9525">
            <a:solidFill>
              <a:schemeClr val="tx1"/>
            </a:solidFill>
            <a:round/>
            <a:headEnd/>
            <a:tailEnd/>
          </a:ln>
        </p:spPr>
        <p:txBody>
          <a:bodyPr lIns="90000" tIns="46800" rIns="90000" bIns="46800"/>
          <a:lstStyle/>
          <a:p>
            <a:endParaRPr lang="es-SV"/>
          </a:p>
        </p:txBody>
      </p:sp>
      <p:sp>
        <p:nvSpPr>
          <p:cNvPr id="29762" name="Line 167"/>
          <p:cNvSpPr>
            <a:spLocks noChangeShapeType="1"/>
          </p:cNvSpPr>
          <p:nvPr/>
        </p:nvSpPr>
        <p:spPr bwMode="auto">
          <a:xfrm>
            <a:off x="4356100" y="2781300"/>
            <a:ext cx="215900" cy="576263"/>
          </a:xfrm>
          <a:prstGeom prst="line">
            <a:avLst/>
          </a:prstGeom>
          <a:noFill/>
          <a:ln w="9525">
            <a:solidFill>
              <a:schemeClr val="tx1"/>
            </a:solidFill>
            <a:round/>
            <a:headEnd/>
            <a:tailEnd/>
          </a:ln>
        </p:spPr>
        <p:txBody>
          <a:bodyPr lIns="90000" tIns="46800" rIns="90000" bIns="46800"/>
          <a:lstStyle/>
          <a:p>
            <a:endParaRPr lang="es-SV"/>
          </a:p>
        </p:txBody>
      </p:sp>
      <p:sp>
        <p:nvSpPr>
          <p:cNvPr id="29763" name="Line 168"/>
          <p:cNvSpPr>
            <a:spLocks noChangeShapeType="1"/>
          </p:cNvSpPr>
          <p:nvPr/>
        </p:nvSpPr>
        <p:spPr bwMode="auto">
          <a:xfrm flipV="1">
            <a:off x="3851275" y="2565400"/>
            <a:ext cx="73025" cy="288925"/>
          </a:xfrm>
          <a:prstGeom prst="line">
            <a:avLst/>
          </a:prstGeom>
          <a:noFill/>
          <a:ln w="9525">
            <a:solidFill>
              <a:schemeClr val="tx1"/>
            </a:solidFill>
            <a:round/>
            <a:headEnd/>
            <a:tailEnd/>
          </a:ln>
        </p:spPr>
        <p:txBody>
          <a:bodyPr lIns="90000" tIns="46800" rIns="90000" bIns="46800"/>
          <a:lstStyle/>
          <a:p>
            <a:endParaRPr lang="es-SV"/>
          </a:p>
        </p:txBody>
      </p:sp>
      <p:sp>
        <p:nvSpPr>
          <p:cNvPr id="29764" name="Line 169"/>
          <p:cNvSpPr>
            <a:spLocks noChangeShapeType="1"/>
          </p:cNvSpPr>
          <p:nvPr/>
        </p:nvSpPr>
        <p:spPr bwMode="auto">
          <a:xfrm>
            <a:off x="3924300" y="2565400"/>
            <a:ext cx="71438" cy="287338"/>
          </a:xfrm>
          <a:prstGeom prst="line">
            <a:avLst/>
          </a:prstGeom>
          <a:noFill/>
          <a:ln w="9525">
            <a:solidFill>
              <a:schemeClr val="tx1"/>
            </a:solidFill>
            <a:round/>
            <a:headEnd/>
            <a:tailEnd/>
          </a:ln>
        </p:spPr>
        <p:txBody>
          <a:bodyPr lIns="90000" tIns="46800" rIns="90000" bIns="46800"/>
          <a:lstStyle/>
          <a:p>
            <a:endParaRPr lang="es-SV"/>
          </a:p>
        </p:txBody>
      </p:sp>
      <p:sp>
        <p:nvSpPr>
          <p:cNvPr id="29765" name="Line 170"/>
          <p:cNvSpPr>
            <a:spLocks noChangeShapeType="1"/>
          </p:cNvSpPr>
          <p:nvPr/>
        </p:nvSpPr>
        <p:spPr bwMode="auto">
          <a:xfrm>
            <a:off x="4572000" y="0"/>
            <a:ext cx="0" cy="3284538"/>
          </a:xfrm>
          <a:prstGeom prst="line">
            <a:avLst/>
          </a:prstGeom>
          <a:noFill/>
          <a:ln w="9525">
            <a:solidFill>
              <a:schemeClr val="tx1"/>
            </a:solidFill>
            <a:round/>
            <a:headEnd/>
            <a:tailEnd/>
          </a:ln>
        </p:spPr>
        <p:txBody>
          <a:bodyPr lIns="90000" tIns="46800" rIns="90000" bIns="46800"/>
          <a:lstStyle/>
          <a:p>
            <a:endParaRPr lang="es-SV"/>
          </a:p>
        </p:txBody>
      </p:sp>
      <p:sp>
        <p:nvSpPr>
          <p:cNvPr id="29766" name="Line 171"/>
          <p:cNvSpPr>
            <a:spLocks noChangeShapeType="1"/>
          </p:cNvSpPr>
          <p:nvPr/>
        </p:nvSpPr>
        <p:spPr bwMode="auto">
          <a:xfrm>
            <a:off x="4572000" y="4292600"/>
            <a:ext cx="0" cy="936625"/>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67" name="Text Box 172"/>
          <p:cNvSpPr txBox="1">
            <a:spLocks noChangeArrowheads="1"/>
          </p:cNvSpPr>
          <p:nvPr/>
        </p:nvSpPr>
        <p:spPr bwMode="auto">
          <a:xfrm>
            <a:off x="4211638" y="2924175"/>
            <a:ext cx="180975" cy="366713"/>
          </a:xfrm>
          <a:prstGeom prst="rect">
            <a:avLst/>
          </a:prstGeom>
          <a:noFill/>
          <a:ln w="9525">
            <a:noFill/>
            <a:miter lim="800000"/>
            <a:headEnd/>
            <a:tailEnd/>
          </a:ln>
        </p:spPr>
        <p:txBody>
          <a:bodyPr lIns="90000" tIns="46800" rIns="90000" bIns="46800">
            <a:spAutoFit/>
          </a:bodyPr>
          <a:lstStyle/>
          <a:p>
            <a:endParaRPr lang="es-NI" sz="1800"/>
          </a:p>
        </p:txBody>
      </p:sp>
      <p:sp>
        <p:nvSpPr>
          <p:cNvPr id="29768" name="AutoShape 173"/>
          <p:cNvSpPr>
            <a:spLocks/>
          </p:cNvSpPr>
          <p:nvPr/>
        </p:nvSpPr>
        <p:spPr bwMode="auto">
          <a:xfrm>
            <a:off x="4211638" y="4365625"/>
            <a:ext cx="73025" cy="574675"/>
          </a:xfrm>
          <a:prstGeom prst="rightBrace">
            <a:avLst>
              <a:gd name="adj1" fmla="val 65580"/>
              <a:gd name="adj2" fmla="val 50000"/>
            </a:avLst>
          </a:prstGeom>
          <a:noFill/>
          <a:ln w="28575">
            <a:solidFill>
              <a:schemeClr val="tx1"/>
            </a:solidFill>
            <a:round/>
            <a:headEnd/>
            <a:tailEnd/>
          </a:ln>
        </p:spPr>
        <p:txBody>
          <a:bodyPr wrap="none" lIns="90000" tIns="46800" rIns="90000" bIns="46800" anchor="ctr"/>
          <a:lstStyle/>
          <a:p>
            <a:endParaRPr lang="es-MX"/>
          </a:p>
        </p:txBody>
      </p:sp>
      <p:sp>
        <p:nvSpPr>
          <p:cNvPr id="29769" name="Line 174"/>
          <p:cNvSpPr>
            <a:spLocks noChangeShapeType="1"/>
          </p:cNvSpPr>
          <p:nvPr/>
        </p:nvSpPr>
        <p:spPr bwMode="auto">
          <a:xfrm flipV="1">
            <a:off x="4572000" y="2276475"/>
            <a:ext cx="215900" cy="1008063"/>
          </a:xfrm>
          <a:prstGeom prst="line">
            <a:avLst/>
          </a:prstGeom>
          <a:noFill/>
          <a:ln w="9525">
            <a:solidFill>
              <a:schemeClr val="tx1"/>
            </a:solidFill>
            <a:round/>
            <a:headEnd/>
            <a:tailEnd/>
          </a:ln>
        </p:spPr>
        <p:txBody>
          <a:bodyPr lIns="90000" tIns="46800" rIns="90000" bIns="46800"/>
          <a:lstStyle/>
          <a:p>
            <a:endParaRPr lang="es-SV"/>
          </a:p>
        </p:txBody>
      </p:sp>
      <p:sp>
        <p:nvSpPr>
          <p:cNvPr id="29770" name="Line 175"/>
          <p:cNvSpPr>
            <a:spLocks noChangeShapeType="1"/>
          </p:cNvSpPr>
          <p:nvPr/>
        </p:nvSpPr>
        <p:spPr bwMode="auto">
          <a:xfrm>
            <a:off x="4787900" y="2349500"/>
            <a:ext cx="71438" cy="935038"/>
          </a:xfrm>
          <a:prstGeom prst="line">
            <a:avLst/>
          </a:prstGeom>
          <a:noFill/>
          <a:ln w="9525">
            <a:solidFill>
              <a:schemeClr val="tx1"/>
            </a:solidFill>
            <a:round/>
            <a:headEnd/>
            <a:tailEnd/>
          </a:ln>
        </p:spPr>
        <p:txBody>
          <a:bodyPr lIns="90000" tIns="46800" rIns="90000" bIns="46800"/>
          <a:lstStyle/>
          <a:p>
            <a:endParaRPr lang="es-SV"/>
          </a:p>
        </p:txBody>
      </p:sp>
      <p:sp>
        <p:nvSpPr>
          <p:cNvPr id="29771" name="Line 179"/>
          <p:cNvSpPr>
            <a:spLocks noChangeShapeType="1"/>
          </p:cNvSpPr>
          <p:nvPr/>
        </p:nvSpPr>
        <p:spPr bwMode="auto">
          <a:xfrm flipV="1">
            <a:off x="4859338" y="2492375"/>
            <a:ext cx="73025" cy="288925"/>
          </a:xfrm>
          <a:prstGeom prst="line">
            <a:avLst/>
          </a:prstGeom>
          <a:noFill/>
          <a:ln w="9525">
            <a:solidFill>
              <a:schemeClr val="tx1"/>
            </a:solidFill>
            <a:round/>
            <a:headEnd/>
            <a:tailEnd/>
          </a:ln>
        </p:spPr>
        <p:txBody>
          <a:bodyPr lIns="90000" tIns="46800" rIns="90000" bIns="46800"/>
          <a:lstStyle/>
          <a:p>
            <a:endParaRPr lang="es-SV"/>
          </a:p>
        </p:txBody>
      </p:sp>
      <p:sp>
        <p:nvSpPr>
          <p:cNvPr id="29772" name="Line 181"/>
          <p:cNvSpPr>
            <a:spLocks noChangeShapeType="1"/>
          </p:cNvSpPr>
          <p:nvPr/>
        </p:nvSpPr>
        <p:spPr bwMode="auto">
          <a:xfrm>
            <a:off x="4932363" y="2492375"/>
            <a:ext cx="71437" cy="792163"/>
          </a:xfrm>
          <a:prstGeom prst="line">
            <a:avLst/>
          </a:prstGeom>
          <a:noFill/>
          <a:ln w="9525">
            <a:solidFill>
              <a:schemeClr val="tx1"/>
            </a:solidFill>
            <a:round/>
            <a:headEnd/>
            <a:tailEnd/>
          </a:ln>
        </p:spPr>
        <p:txBody>
          <a:bodyPr lIns="90000" tIns="46800" rIns="90000" bIns="46800"/>
          <a:lstStyle/>
          <a:p>
            <a:endParaRPr lang="es-SV"/>
          </a:p>
        </p:txBody>
      </p:sp>
      <p:sp>
        <p:nvSpPr>
          <p:cNvPr id="29773" name="Line 187"/>
          <p:cNvSpPr>
            <a:spLocks noChangeShapeType="1"/>
          </p:cNvSpPr>
          <p:nvPr/>
        </p:nvSpPr>
        <p:spPr bwMode="auto">
          <a:xfrm flipV="1">
            <a:off x="5003800" y="2349500"/>
            <a:ext cx="144463" cy="719138"/>
          </a:xfrm>
          <a:prstGeom prst="line">
            <a:avLst/>
          </a:prstGeom>
          <a:noFill/>
          <a:ln w="9525">
            <a:solidFill>
              <a:schemeClr val="tx1"/>
            </a:solidFill>
            <a:round/>
            <a:headEnd/>
            <a:tailEnd/>
          </a:ln>
        </p:spPr>
        <p:txBody>
          <a:bodyPr lIns="90000" tIns="46800" rIns="90000" bIns="46800"/>
          <a:lstStyle/>
          <a:p>
            <a:endParaRPr lang="es-SV"/>
          </a:p>
        </p:txBody>
      </p:sp>
      <p:sp>
        <p:nvSpPr>
          <p:cNvPr id="29774" name="Line 188"/>
          <p:cNvSpPr>
            <a:spLocks noChangeShapeType="1"/>
          </p:cNvSpPr>
          <p:nvPr/>
        </p:nvSpPr>
        <p:spPr bwMode="auto">
          <a:xfrm>
            <a:off x="5148263" y="2349500"/>
            <a:ext cx="71437" cy="431800"/>
          </a:xfrm>
          <a:prstGeom prst="line">
            <a:avLst/>
          </a:prstGeom>
          <a:noFill/>
          <a:ln w="9525">
            <a:solidFill>
              <a:schemeClr val="tx1"/>
            </a:solidFill>
            <a:round/>
            <a:headEnd/>
            <a:tailEnd/>
          </a:ln>
        </p:spPr>
        <p:txBody>
          <a:bodyPr lIns="90000" tIns="46800" rIns="90000" bIns="46800"/>
          <a:lstStyle/>
          <a:p>
            <a:endParaRPr lang="es-SV"/>
          </a:p>
        </p:txBody>
      </p:sp>
      <p:sp>
        <p:nvSpPr>
          <p:cNvPr id="29775" name="Line 190"/>
          <p:cNvSpPr>
            <a:spLocks noChangeShapeType="1"/>
          </p:cNvSpPr>
          <p:nvPr/>
        </p:nvSpPr>
        <p:spPr bwMode="auto">
          <a:xfrm flipV="1">
            <a:off x="5148263" y="2420938"/>
            <a:ext cx="144462" cy="863600"/>
          </a:xfrm>
          <a:prstGeom prst="line">
            <a:avLst/>
          </a:prstGeom>
          <a:noFill/>
          <a:ln w="9525">
            <a:solidFill>
              <a:schemeClr val="tx1"/>
            </a:solidFill>
            <a:round/>
            <a:headEnd/>
            <a:tailEnd/>
          </a:ln>
        </p:spPr>
        <p:txBody>
          <a:bodyPr lIns="90000" tIns="46800" rIns="90000" bIns="46800"/>
          <a:lstStyle/>
          <a:p>
            <a:endParaRPr lang="es-SV"/>
          </a:p>
        </p:txBody>
      </p:sp>
      <p:sp>
        <p:nvSpPr>
          <p:cNvPr id="29776" name="Line 191"/>
          <p:cNvSpPr>
            <a:spLocks noChangeShapeType="1"/>
          </p:cNvSpPr>
          <p:nvPr/>
        </p:nvSpPr>
        <p:spPr bwMode="auto">
          <a:xfrm>
            <a:off x="5292725" y="2420938"/>
            <a:ext cx="71438" cy="792162"/>
          </a:xfrm>
          <a:prstGeom prst="line">
            <a:avLst/>
          </a:prstGeom>
          <a:noFill/>
          <a:ln w="9525">
            <a:solidFill>
              <a:schemeClr val="tx1"/>
            </a:solidFill>
            <a:round/>
            <a:headEnd/>
            <a:tailEnd/>
          </a:ln>
        </p:spPr>
        <p:txBody>
          <a:bodyPr lIns="90000" tIns="46800" rIns="90000" bIns="46800"/>
          <a:lstStyle/>
          <a:p>
            <a:endParaRPr lang="es-SV"/>
          </a:p>
        </p:txBody>
      </p:sp>
      <p:sp>
        <p:nvSpPr>
          <p:cNvPr id="29777" name="Line 192"/>
          <p:cNvSpPr>
            <a:spLocks noChangeShapeType="1"/>
          </p:cNvSpPr>
          <p:nvPr/>
        </p:nvSpPr>
        <p:spPr bwMode="auto">
          <a:xfrm flipH="1" flipV="1">
            <a:off x="5003800" y="2349500"/>
            <a:ext cx="73025" cy="287338"/>
          </a:xfrm>
          <a:prstGeom prst="line">
            <a:avLst/>
          </a:prstGeom>
          <a:noFill/>
          <a:ln w="9525">
            <a:solidFill>
              <a:schemeClr val="tx1"/>
            </a:solidFill>
            <a:round/>
            <a:headEnd/>
            <a:tailEnd/>
          </a:ln>
        </p:spPr>
        <p:txBody>
          <a:bodyPr lIns="90000" tIns="46800" rIns="90000" bIns="46800"/>
          <a:lstStyle/>
          <a:p>
            <a:endParaRPr lang="es-SV"/>
          </a:p>
        </p:txBody>
      </p:sp>
      <p:sp>
        <p:nvSpPr>
          <p:cNvPr id="29778" name="Line 193"/>
          <p:cNvSpPr>
            <a:spLocks noChangeShapeType="1"/>
          </p:cNvSpPr>
          <p:nvPr/>
        </p:nvSpPr>
        <p:spPr bwMode="auto">
          <a:xfrm flipH="1">
            <a:off x="4932363" y="2349500"/>
            <a:ext cx="71437" cy="431800"/>
          </a:xfrm>
          <a:prstGeom prst="line">
            <a:avLst/>
          </a:prstGeom>
          <a:noFill/>
          <a:ln w="9525">
            <a:solidFill>
              <a:schemeClr val="tx1"/>
            </a:solidFill>
            <a:round/>
            <a:headEnd/>
            <a:tailEnd/>
          </a:ln>
        </p:spPr>
        <p:txBody>
          <a:bodyPr lIns="90000" tIns="46800" rIns="90000" bIns="46800"/>
          <a:lstStyle/>
          <a:p>
            <a:endParaRPr lang="es-SV"/>
          </a:p>
        </p:txBody>
      </p:sp>
      <p:sp>
        <p:nvSpPr>
          <p:cNvPr id="29779" name="Line 198"/>
          <p:cNvSpPr>
            <a:spLocks noChangeShapeType="1"/>
          </p:cNvSpPr>
          <p:nvPr/>
        </p:nvSpPr>
        <p:spPr bwMode="auto">
          <a:xfrm flipV="1">
            <a:off x="5364163" y="333375"/>
            <a:ext cx="503237" cy="2663825"/>
          </a:xfrm>
          <a:prstGeom prst="line">
            <a:avLst/>
          </a:prstGeom>
          <a:noFill/>
          <a:ln w="9525">
            <a:solidFill>
              <a:schemeClr val="tx1"/>
            </a:solidFill>
            <a:round/>
            <a:headEnd/>
            <a:tailEnd/>
          </a:ln>
        </p:spPr>
        <p:txBody>
          <a:bodyPr lIns="90000" tIns="46800" rIns="90000" bIns="46800"/>
          <a:lstStyle/>
          <a:p>
            <a:endParaRPr lang="es-SV"/>
          </a:p>
        </p:txBody>
      </p:sp>
      <p:sp>
        <p:nvSpPr>
          <p:cNvPr id="29780" name="Line 199"/>
          <p:cNvSpPr>
            <a:spLocks noChangeShapeType="1"/>
          </p:cNvSpPr>
          <p:nvPr/>
        </p:nvSpPr>
        <p:spPr bwMode="auto">
          <a:xfrm>
            <a:off x="5867400" y="333375"/>
            <a:ext cx="720725" cy="2808288"/>
          </a:xfrm>
          <a:prstGeom prst="line">
            <a:avLst/>
          </a:prstGeom>
          <a:noFill/>
          <a:ln w="9525">
            <a:solidFill>
              <a:schemeClr val="tx1"/>
            </a:solidFill>
            <a:round/>
            <a:headEnd/>
            <a:tailEnd/>
          </a:ln>
        </p:spPr>
        <p:txBody>
          <a:bodyPr lIns="90000" tIns="46800" rIns="90000" bIns="46800"/>
          <a:lstStyle/>
          <a:p>
            <a:endParaRPr lang="es-SV"/>
          </a:p>
        </p:txBody>
      </p:sp>
      <p:sp>
        <p:nvSpPr>
          <p:cNvPr id="29781" name="Line 200"/>
          <p:cNvSpPr>
            <a:spLocks noChangeShapeType="1"/>
          </p:cNvSpPr>
          <p:nvPr/>
        </p:nvSpPr>
        <p:spPr bwMode="auto">
          <a:xfrm flipV="1">
            <a:off x="5940425" y="333375"/>
            <a:ext cx="144463" cy="431800"/>
          </a:xfrm>
          <a:prstGeom prst="line">
            <a:avLst/>
          </a:prstGeom>
          <a:noFill/>
          <a:ln w="9525">
            <a:solidFill>
              <a:schemeClr val="tx1"/>
            </a:solidFill>
            <a:round/>
            <a:headEnd/>
            <a:tailEnd/>
          </a:ln>
        </p:spPr>
        <p:txBody>
          <a:bodyPr lIns="90000" tIns="46800" rIns="90000" bIns="46800"/>
          <a:lstStyle/>
          <a:p>
            <a:endParaRPr lang="es-SV"/>
          </a:p>
        </p:txBody>
      </p:sp>
      <p:sp>
        <p:nvSpPr>
          <p:cNvPr id="29782" name="Line 201"/>
          <p:cNvSpPr>
            <a:spLocks noChangeShapeType="1"/>
          </p:cNvSpPr>
          <p:nvPr/>
        </p:nvSpPr>
        <p:spPr bwMode="auto">
          <a:xfrm>
            <a:off x="6084888" y="333375"/>
            <a:ext cx="719137" cy="2735263"/>
          </a:xfrm>
          <a:prstGeom prst="line">
            <a:avLst/>
          </a:prstGeom>
          <a:noFill/>
          <a:ln w="9525">
            <a:solidFill>
              <a:schemeClr val="tx1"/>
            </a:solidFill>
            <a:round/>
            <a:headEnd/>
            <a:tailEnd/>
          </a:ln>
        </p:spPr>
        <p:txBody>
          <a:bodyPr lIns="90000" tIns="46800" rIns="90000" bIns="46800"/>
          <a:lstStyle/>
          <a:p>
            <a:endParaRPr lang="es-SV"/>
          </a:p>
        </p:txBody>
      </p:sp>
      <p:sp>
        <p:nvSpPr>
          <p:cNvPr id="29783" name="Line 202"/>
          <p:cNvSpPr>
            <a:spLocks noChangeShapeType="1"/>
          </p:cNvSpPr>
          <p:nvPr/>
        </p:nvSpPr>
        <p:spPr bwMode="auto">
          <a:xfrm flipH="1">
            <a:off x="5364163" y="0"/>
            <a:ext cx="71437" cy="2924175"/>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84" name="Line 203"/>
          <p:cNvSpPr>
            <a:spLocks noChangeShapeType="1"/>
          </p:cNvSpPr>
          <p:nvPr/>
        </p:nvSpPr>
        <p:spPr bwMode="auto">
          <a:xfrm>
            <a:off x="5364163" y="4221163"/>
            <a:ext cx="0" cy="1008062"/>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85" name="Line 204"/>
          <p:cNvSpPr>
            <a:spLocks noChangeShapeType="1"/>
          </p:cNvSpPr>
          <p:nvPr/>
        </p:nvSpPr>
        <p:spPr bwMode="auto">
          <a:xfrm>
            <a:off x="6732588" y="0"/>
            <a:ext cx="71437" cy="3141663"/>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86" name="Line 205"/>
          <p:cNvSpPr>
            <a:spLocks noChangeShapeType="1"/>
          </p:cNvSpPr>
          <p:nvPr/>
        </p:nvSpPr>
        <p:spPr bwMode="auto">
          <a:xfrm>
            <a:off x="6877050" y="4149725"/>
            <a:ext cx="0" cy="1079500"/>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87" name="Line 206"/>
          <p:cNvSpPr>
            <a:spLocks noChangeShapeType="1"/>
          </p:cNvSpPr>
          <p:nvPr/>
        </p:nvSpPr>
        <p:spPr bwMode="auto">
          <a:xfrm>
            <a:off x="6300788" y="4149725"/>
            <a:ext cx="0" cy="1079500"/>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788" name="Line 207"/>
          <p:cNvSpPr>
            <a:spLocks noChangeShapeType="1"/>
          </p:cNvSpPr>
          <p:nvPr/>
        </p:nvSpPr>
        <p:spPr bwMode="auto">
          <a:xfrm>
            <a:off x="6156325" y="0"/>
            <a:ext cx="0" cy="549275"/>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89" name="Line 208"/>
          <p:cNvSpPr>
            <a:spLocks noChangeShapeType="1"/>
          </p:cNvSpPr>
          <p:nvPr/>
        </p:nvSpPr>
        <p:spPr bwMode="auto">
          <a:xfrm>
            <a:off x="7524750" y="0"/>
            <a:ext cx="71438" cy="2924175"/>
          </a:xfrm>
          <a:prstGeom prst="line">
            <a:avLst/>
          </a:prstGeom>
          <a:noFill/>
          <a:ln w="9525">
            <a:solidFill>
              <a:schemeClr val="tx1"/>
            </a:solidFill>
            <a:prstDash val="sysDot"/>
            <a:round/>
            <a:headEnd/>
            <a:tailEnd/>
          </a:ln>
        </p:spPr>
        <p:txBody>
          <a:bodyPr lIns="90000" tIns="46800" rIns="90000" bIns="46800"/>
          <a:lstStyle/>
          <a:p>
            <a:endParaRPr lang="es-SV"/>
          </a:p>
        </p:txBody>
      </p:sp>
      <p:sp>
        <p:nvSpPr>
          <p:cNvPr id="29790" name="Line 209"/>
          <p:cNvSpPr>
            <a:spLocks noChangeShapeType="1"/>
          </p:cNvSpPr>
          <p:nvPr/>
        </p:nvSpPr>
        <p:spPr bwMode="auto">
          <a:xfrm flipV="1">
            <a:off x="7596188" y="1989138"/>
            <a:ext cx="144462" cy="1008062"/>
          </a:xfrm>
          <a:prstGeom prst="line">
            <a:avLst/>
          </a:prstGeom>
          <a:noFill/>
          <a:ln w="9525">
            <a:solidFill>
              <a:schemeClr val="tx1"/>
            </a:solidFill>
            <a:round/>
            <a:headEnd/>
            <a:tailEnd/>
          </a:ln>
        </p:spPr>
        <p:txBody>
          <a:bodyPr lIns="90000" tIns="46800" rIns="90000" bIns="46800"/>
          <a:lstStyle/>
          <a:p>
            <a:endParaRPr lang="es-SV"/>
          </a:p>
        </p:txBody>
      </p:sp>
      <p:sp>
        <p:nvSpPr>
          <p:cNvPr id="29791" name="Line 210"/>
          <p:cNvSpPr>
            <a:spLocks noChangeShapeType="1"/>
          </p:cNvSpPr>
          <p:nvPr/>
        </p:nvSpPr>
        <p:spPr bwMode="auto">
          <a:xfrm>
            <a:off x="7740650" y="1989138"/>
            <a:ext cx="71438" cy="1008062"/>
          </a:xfrm>
          <a:prstGeom prst="line">
            <a:avLst/>
          </a:prstGeom>
          <a:noFill/>
          <a:ln w="9525">
            <a:solidFill>
              <a:schemeClr val="tx1"/>
            </a:solidFill>
            <a:round/>
            <a:headEnd/>
            <a:tailEnd/>
          </a:ln>
        </p:spPr>
        <p:txBody>
          <a:bodyPr lIns="90000" tIns="46800" rIns="90000" bIns="46800"/>
          <a:lstStyle/>
          <a:p>
            <a:endParaRPr lang="es-SV"/>
          </a:p>
        </p:txBody>
      </p:sp>
      <p:sp>
        <p:nvSpPr>
          <p:cNvPr id="29792" name="Line 212"/>
          <p:cNvSpPr>
            <a:spLocks noChangeShapeType="1"/>
          </p:cNvSpPr>
          <p:nvPr/>
        </p:nvSpPr>
        <p:spPr bwMode="auto">
          <a:xfrm flipV="1">
            <a:off x="7812088" y="1831975"/>
            <a:ext cx="144462" cy="863600"/>
          </a:xfrm>
          <a:prstGeom prst="line">
            <a:avLst/>
          </a:prstGeom>
          <a:noFill/>
          <a:ln w="9525">
            <a:solidFill>
              <a:schemeClr val="tx1"/>
            </a:solidFill>
            <a:round/>
            <a:headEnd/>
            <a:tailEnd/>
          </a:ln>
        </p:spPr>
        <p:txBody>
          <a:bodyPr lIns="90000" tIns="46800" rIns="90000" bIns="46800"/>
          <a:lstStyle/>
          <a:p>
            <a:endParaRPr lang="es-SV"/>
          </a:p>
        </p:txBody>
      </p:sp>
      <p:sp>
        <p:nvSpPr>
          <p:cNvPr id="29793" name="Line 213"/>
          <p:cNvSpPr>
            <a:spLocks noChangeShapeType="1"/>
          </p:cNvSpPr>
          <p:nvPr/>
        </p:nvSpPr>
        <p:spPr bwMode="auto">
          <a:xfrm>
            <a:off x="7956550" y="1831975"/>
            <a:ext cx="215900" cy="1079500"/>
          </a:xfrm>
          <a:prstGeom prst="line">
            <a:avLst/>
          </a:prstGeom>
          <a:noFill/>
          <a:ln w="9525">
            <a:solidFill>
              <a:schemeClr val="tx1"/>
            </a:solidFill>
            <a:round/>
            <a:headEnd/>
            <a:tailEnd/>
          </a:ln>
        </p:spPr>
        <p:txBody>
          <a:bodyPr lIns="90000" tIns="46800" rIns="90000" bIns="46800"/>
          <a:lstStyle/>
          <a:p>
            <a:endParaRPr lang="es-SV"/>
          </a:p>
        </p:txBody>
      </p:sp>
      <p:sp>
        <p:nvSpPr>
          <p:cNvPr id="29794" name="Line 214"/>
          <p:cNvSpPr>
            <a:spLocks noChangeShapeType="1"/>
          </p:cNvSpPr>
          <p:nvPr/>
        </p:nvSpPr>
        <p:spPr bwMode="auto">
          <a:xfrm flipV="1">
            <a:off x="8101013" y="2263775"/>
            <a:ext cx="71437" cy="288925"/>
          </a:xfrm>
          <a:prstGeom prst="line">
            <a:avLst/>
          </a:prstGeom>
          <a:noFill/>
          <a:ln w="9525">
            <a:solidFill>
              <a:schemeClr val="tx1"/>
            </a:solidFill>
            <a:round/>
            <a:headEnd/>
            <a:tailEnd/>
          </a:ln>
        </p:spPr>
        <p:txBody>
          <a:bodyPr lIns="90000" tIns="46800" rIns="90000" bIns="46800"/>
          <a:lstStyle/>
          <a:p>
            <a:endParaRPr lang="es-SV"/>
          </a:p>
        </p:txBody>
      </p:sp>
      <p:sp>
        <p:nvSpPr>
          <p:cNvPr id="29795" name="Line 224"/>
          <p:cNvSpPr>
            <a:spLocks noChangeShapeType="1"/>
          </p:cNvSpPr>
          <p:nvPr/>
        </p:nvSpPr>
        <p:spPr bwMode="auto">
          <a:xfrm>
            <a:off x="8172450" y="2263775"/>
            <a:ext cx="215900" cy="576263"/>
          </a:xfrm>
          <a:prstGeom prst="line">
            <a:avLst/>
          </a:prstGeom>
          <a:noFill/>
          <a:ln w="9525">
            <a:solidFill>
              <a:schemeClr val="tx1"/>
            </a:solidFill>
            <a:round/>
            <a:headEnd/>
            <a:tailEnd/>
          </a:ln>
        </p:spPr>
        <p:txBody>
          <a:bodyPr lIns="90000" tIns="46800" rIns="90000" bIns="46800"/>
          <a:lstStyle/>
          <a:p>
            <a:endParaRPr lang="es-SV"/>
          </a:p>
        </p:txBody>
      </p:sp>
      <p:sp>
        <p:nvSpPr>
          <p:cNvPr id="29796" name="Line 228"/>
          <p:cNvSpPr>
            <a:spLocks noChangeShapeType="1"/>
          </p:cNvSpPr>
          <p:nvPr/>
        </p:nvSpPr>
        <p:spPr bwMode="auto">
          <a:xfrm flipV="1">
            <a:off x="8243888" y="2120900"/>
            <a:ext cx="144462" cy="287338"/>
          </a:xfrm>
          <a:prstGeom prst="line">
            <a:avLst/>
          </a:prstGeom>
          <a:noFill/>
          <a:ln w="9525">
            <a:solidFill>
              <a:schemeClr val="tx1"/>
            </a:solidFill>
            <a:round/>
            <a:headEnd/>
            <a:tailEnd/>
          </a:ln>
        </p:spPr>
        <p:txBody>
          <a:bodyPr lIns="90000" tIns="46800" rIns="90000" bIns="46800"/>
          <a:lstStyle/>
          <a:p>
            <a:endParaRPr lang="es-SV"/>
          </a:p>
        </p:txBody>
      </p:sp>
      <p:sp>
        <p:nvSpPr>
          <p:cNvPr id="29797" name="Line 230"/>
          <p:cNvSpPr>
            <a:spLocks noChangeShapeType="1"/>
          </p:cNvSpPr>
          <p:nvPr/>
        </p:nvSpPr>
        <p:spPr bwMode="auto">
          <a:xfrm>
            <a:off x="8388350" y="2133600"/>
            <a:ext cx="144463" cy="719138"/>
          </a:xfrm>
          <a:prstGeom prst="line">
            <a:avLst/>
          </a:prstGeom>
          <a:noFill/>
          <a:ln w="9525">
            <a:solidFill>
              <a:schemeClr val="tx1"/>
            </a:solidFill>
            <a:round/>
            <a:headEnd/>
            <a:tailEnd/>
          </a:ln>
        </p:spPr>
        <p:txBody>
          <a:bodyPr lIns="90000" tIns="46800" rIns="90000" bIns="46800"/>
          <a:lstStyle/>
          <a:p>
            <a:endParaRPr lang="es-SV"/>
          </a:p>
        </p:txBody>
      </p:sp>
      <p:sp>
        <p:nvSpPr>
          <p:cNvPr id="29798" name="Line 232"/>
          <p:cNvSpPr>
            <a:spLocks noChangeShapeType="1"/>
          </p:cNvSpPr>
          <p:nvPr/>
        </p:nvSpPr>
        <p:spPr bwMode="auto">
          <a:xfrm flipH="1" flipV="1">
            <a:off x="7812088" y="1976438"/>
            <a:ext cx="73025" cy="215900"/>
          </a:xfrm>
          <a:prstGeom prst="line">
            <a:avLst/>
          </a:prstGeom>
          <a:noFill/>
          <a:ln w="9525">
            <a:solidFill>
              <a:schemeClr val="tx1"/>
            </a:solidFill>
            <a:round/>
            <a:headEnd/>
            <a:tailEnd/>
          </a:ln>
        </p:spPr>
        <p:txBody>
          <a:bodyPr lIns="90000" tIns="46800" rIns="90000" bIns="46800"/>
          <a:lstStyle/>
          <a:p>
            <a:endParaRPr lang="es-SV"/>
          </a:p>
        </p:txBody>
      </p:sp>
      <p:sp>
        <p:nvSpPr>
          <p:cNvPr id="29799" name="Line 233"/>
          <p:cNvSpPr>
            <a:spLocks noChangeShapeType="1"/>
          </p:cNvSpPr>
          <p:nvPr/>
        </p:nvSpPr>
        <p:spPr bwMode="auto">
          <a:xfrm flipH="1">
            <a:off x="7740650" y="1976438"/>
            <a:ext cx="71438" cy="215900"/>
          </a:xfrm>
          <a:prstGeom prst="line">
            <a:avLst/>
          </a:prstGeom>
          <a:noFill/>
          <a:ln w="9525">
            <a:solidFill>
              <a:schemeClr val="tx1"/>
            </a:solidFill>
            <a:round/>
            <a:headEnd/>
            <a:tailEnd/>
          </a:ln>
        </p:spPr>
        <p:txBody>
          <a:bodyPr lIns="90000" tIns="46800" rIns="90000" bIns="46800"/>
          <a:lstStyle/>
          <a:p>
            <a:endParaRPr lang="es-SV"/>
          </a:p>
        </p:txBody>
      </p:sp>
      <p:sp>
        <p:nvSpPr>
          <p:cNvPr id="29800" name="Line 235"/>
          <p:cNvSpPr>
            <a:spLocks noChangeShapeType="1"/>
          </p:cNvSpPr>
          <p:nvPr/>
        </p:nvSpPr>
        <p:spPr bwMode="auto">
          <a:xfrm>
            <a:off x="7740650" y="1557338"/>
            <a:ext cx="431800" cy="0"/>
          </a:xfrm>
          <a:prstGeom prst="line">
            <a:avLst/>
          </a:prstGeom>
          <a:noFill/>
          <a:ln w="9525">
            <a:solidFill>
              <a:schemeClr val="tx1"/>
            </a:solidFill>
            <a:round/>
            <a:headEnd/>
            <a:tailEnd type="triangle" w="med" len="med"/>
          </a:ln>
        </p:spPr>
        <p:txBody>
          <a:bodyPr lIns="90000" tIns="46800" rIns="90000" bIns="46800"/>
          <a:lstStyle/>
          <a:p>
            <a:endParaRPr lang="es-SV"/>
          </a:p>
        </p:txBody>
      </p:sp>
      <p:sp>
        <p:nvSpPr>
          <p:cNvPr id="29801" name="Text Box 252"/>
          <p:cNvSpPr txBox="1">
            <a:spLocks noChangeArrowheads="1"/>
          </p:cNvSpPr>
          <p:nvPr/>
        </p:nvSpPr>
        <p:spPr bwMode="auto">
          <a:xfrm>
            <a:off x="4356100" y="4292600"/>
            <a:ext cx="4787900" cy="731838"/>
          </a:xfrm>
          <a:prstGeom prst="rect">
            <a:avLst/>
          </a:prstGeom>
          <a:noFill/>
          <a:ln w="9525">
            <a:noFill/>
            <a:miter lim="800000"/>
            <a:headEnd/>
            <a:tailEnd/>
          </a:ln>
        </p:spPr>
        <p:txBody>
          <a:bodyPr lIns="90000" tIns="46800" rIns="90000" bIns="46800">
            <a:spAutoFit/>
          </a:bodyPr>
          <a:lstStyle/>
          <a:p>
            <a:pPr>
              <a:spcBef>
                <a:spcPct val="50000"/>
              </a:spcBef>
              <a:tabLst>
                <a:tab pos="1793875" algn="l"/>
              </a:tabLst>
            </a:pPr>
            <a:r>
              <a:rPr lang="en-US" sz="1200" dirty="0"/>
              <a:t>Infraestructura básica de auto regulación</a:t>
            </a:r>
          </a:p>
          <a:p>
            <a:pPr>
              <a:spcBef>
                <a:spcPct val="50000"/>
              </a:spcBef>
              <a:tabLst>
                <a:tab pos="1793875" algn="l"/>
              </a:tabLst>
            </a:pPr>
            <a:r>
              <a:rPr lang="en-US" sz="1200" dirty="0"/>
              <a:t>(Información, Experiencia, Procedimiento, Responsabilidades, etc.)</a:t>
            </a:r>
          </a:p>
        </p:txBody>
      </p:sp>
      <p:sp>
        <p:nvSpPr>
          <p:cNvPr id="29802" name="Text Box 253"/>
          <p:cNvSpPr txBox="1">
            <a:spLocks noChangeArrowheads="1"/>
          </p:cNvSpPr>
          <p:nvPr/>
        </p:nvSpPr>
        <p:spPr bwMode="auto">
          <a:xfrm>
            <a:off x="323850" y="5013325"/>
            <a:ext cx="360363"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1</a:t>
            </a:r>
          </a:p>
        </p:txBody>
      </p:sp>
      <p:sp>
        <p:nvSpPr>
          <p:cNvPr id="29803" name="Text Box 254"/>
          <p:cNvSpPr txBox="1">
            <a:spLocks noChangeArrowheads="1"/>
          </p:cNvSpPr>
          <p:nvPr/>
        </p:nvSpPr>
        <p:spPr bwMode="auto">
          <a:xfrm>
            <a:off x="1258888"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2</a:t>
            </a:r>
          </a:p>
        </p:txBody>
      </p:sp>
      <p:sp>
        <p:nvSpPr>
          <p:cNvPr id="29804" name="Text Box 255"/>
          <p:cNvSpPr txBox="1">
            <a:spLocks noChangeArrowheads="1"/>
          </p:cNvSpPr>
          <p:nvPr/>
        </p:nvSpPr>
        <p:spPr bwMode="auto">
          <a:xfrm>
            <a:off x="2195513"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3</a:t>
            </a:r>
          </a:p>
        </p:txBody>
      </p:sp>
      <p:sp>
        <p:nvSpPr>
          <p:cNvPr id="29805" name="Text Box 256"/>
          <p:cNvSpPr txBox="1">
            <a:spLocks noChangeArrowheads="1"/>
          </p:cNvSpPr>
          <p:nvPr/>
        </p:nvSpPr>
        <p:spPr bwMode="auto">
          <a:xfrm>
            <a:off x="3132138"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4</a:t>
            </a:r>
          </a:p>
        </p:txBody>
      </p:sp>
      <p:sp>
        <p:nvSpPr>
          <p:cNvPr id="29806" name="Text Box 257"/>
          <p:cNvSpPr txBox="1">
            <a:spLocks noChangeArrowheads="1"/>
          </p:cNvSpPr>
          <p:nvPr/>
        </p:nvSpPr>
        <p:spPr bwMode="auto">
          <a:xfrm>
            <a:off x="4067175"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5</a:t>
            </a:r>
          </a:p>
        </p:txBody>
      </p:sp>
      <p:sp>
        <p:nvSpPr>
          <p:cNvPr id="29807" name="Text Box 258"/>
          <p:cNvSpPr txBox="1">
            <a:spLocks noChangeArrowheads="1"/>
          </p:cNvSpPr>
          <p:nvPr/>
        </p:nvSpPr>
        <p:spPr bwMode="auto">
          <a:xfrm>
            <a:off x="4859338"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6</a:t>
            </a:r>
          </a:p>
        </p:txBody>
      </p:sp>
      <p:sp>
        <p:nvSpPr>
          <p:cNvPr id="29808" name="Text Box 259"/>
          <p:cNvSpPr txBox="1">
            <a:spLocks noChangeArrowheads="1"/>
          </p:cNvSpPr>
          <p:nvPr/>
        </p:nvSpPr>
        <p:spPr bwMode="auto">
          <a:xfrm>
            <a:off x="5651500"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7</a:t>
            </a:r>
          </a:p>
        </p:txBody>
      </p:sp>
      <p:sp>
        <p:nvSpPr>
          <p:cNvPr id="29809" name="Text Box 260"/>
          <p:cNvSpPr txBox="1">
            <a:spLocks noChangeArrowheads="1"/>
          </p:cNvSpPr>
          <p:nvPr/>
        </p:nvSpPr>
        <p:spPr bwMode="auto">
          <a:xfrm>
            <a:off x="6443663"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8</a:t>
            </a:r>
          </a:p>
        </p:txBody>
      </p:sp>
      <p:sp>
        <p:nvSpPr>
          <p:cNvPr id="29810" name="Text Box 261"/>
          <p:cNvSpPr txBox="1">
            <a:spLocks noChangeArrowheads="1"/>
          </p:cNvSpPr>
          <p:nvPr/>
        </p:nvSpPr>
        <p:spPr bwMode="auto">
          <a:xfrm>
            <a:off x="7019925" y="5013325"/>
            <a:ext cx="288925"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9</a:t>
            </a:r>
          </a:p>
        </p:txBody>
      </p:sp>
      <p:sp>
        <p:nvSpPr>
          <p:cNvPr id="29811" name="Line 262"/>
          <p:cNvSpPr>
            <a:spLocks noChangeShapeType="1"/>
          </p:cNvSpPr>
          <p:nvPr/>
        </p:nvSpPr>
        <p:spPr bwMode="auto">
          <a:xfrm>
            <a:off x="7596188" y="4076700"/>
            <a:ext cx="0" cy="1079500"/>
          </a:xfrm>
          <a:prstGeom prst="line">
            <a:avLst/>
          </a:prstGeom>
          <a:noFill/>
          <a:ln w="12700">
            <a:solidFill>
              <a:schemeClr val="tx1"/>
            </a:solidFill>
            <a:prstDash val="sysDot"/>
            <a:round/>
            <a:headEnd/>
            <a:tailEnd/>
          </a:ln>
        </p:spPr>
        <p:txBody>
          <a:bodyPr lIns="90000" tIns="46800" rIns="90000" bIns="46800"/>
          <a:lstStyle/>
          <a:p>
            <a:endParaRPr lang="es-SV"/>
          </a:p>
        </p:txBody>
      </p:sp>
      <p:sp>
        <p:nvSpPr>
          <p:cNvPr id="29812" name="Text Box 263"/>
          <p:cNvSpPr txBox="1">
            <a:spLocks noChangeArrowheads="1"/>
          </p:cNvSpPr>
          <p:nvPr/>
        </p:nvSpPr>
        <p:spPr bwMode="auto">
          <a:xfrm>
            <a:off x="7812088" y="5013325"/>
            <a:ext cx="360362" cy="274638"/>
          </a:xfrm>
          <a:prstGeom prst="rect">
            <a:avLst/>
          </a:prstGeom>
          <a:noFill/>
          <a:ln w="9525">
            <a:noFill/>
            <a:miter lim="800000"/>
            <a:headEnd/>
            <a:tailEnd/>
          </a:ln>
        </p:spPr>
        <p:txBody>
          <a:bodyPr lIns="90000" tIns="46800" rIns="90000" bIns="46800">
            <a:spAutoFit/>
          </a:bodyPr>
          <a:lstStyle/>
          <a:p>
            <a:pPr>
              <a:spcBef>
                <a:spcPct val="50000"/>
              </a:spcBef>
            </a:pPr>
            <a:r>
              <a:rPr lang="en-US" sz="1200">
                <a:latin typeface="Arial" charset="0"/>
              </a:rPr>
              <a:t>10</a:t>
            </a:r>
          </a:p>
        </p:txBody>
      </p:sp>
      <p:sp>
        <p:nvSpPr>
          <p:cNvPr id="29813" name="Text Box 264"/>
          <p:cNvSpPr txBox="1">
            <a:spLocks noChangeArrowheads="1"/>
          </p:cNvSpPr>
          <p:nvPr/>
        </p:nvSpPr>
        <p:spPr bwMode="auto">
          <a:xfrm>
            <a:off x="900113" y="404813"/>
            <a:ext cx="3240087" cy="366712"/>
          </a:xfrm>
          <a:prstGeom prst="rect">
            <a:avLst/>
          </a:prstGeom>
          <a:noFill/>
          <a:ln w="9525">
            <a:noFill/>
            <a:miter lim="800000"/>
            <a:headEnd/>
            <a:tailEnd/>
          </a:ln>
        </p:spPr>
        <p:txBody>
          <a:bodyPr lIns="90000" tIns="46800" rIns="90000" bIns="46800">
            <a:spAutoFit/>
          </a:bodyPr>
          <a:lstStyle/>
          <a:p>
            <a:pPr>
              <a:spcBef>
                <a:spcPct val="50000"/>
              </a:spcBef>
            </a:pPr>
            <a:r>
              <a:rPr lang="es-NI" sz="1800"/>
              <a:t>Revisión de Programa</a:t>
            </a:r>
          </a:p>
        </p:txBody>
      </p:sp>
      <p:sp>
        <p:nvSpPr>
          <p:cNvPr id="29814" name="Text Box 265"/>
          <p:cNvSpPr txBox="1">
            <a:spLocks noChangeArrowheads="1"/>
          </p:cNvSpPr>
          <p:nvPr/>
        </p:nvSpPr>
        <p:spPr bwMode="auto">
          <a:xfrm>
            <a:off x="2195513" y="5300663"/>
            <a:ext cx="2447925" cy="366712"/>
          </a:xfrm>
          <a:prstGeom prst="rect">
            <a:avLst/>
          </a:prstGeom>
          <a:noFill/>
          <a:ln w="9525">
            <a:noFill/>
            <a:miter lim="800000"/>
            <a:headEnd/>
            <a:tailEnd/>
          </a:ln>
        </p:spPr>
        <p:txBody>
          <a:bodyPr lIns="90000" tIns="46800" rIns="90000" bIns="46800">
            <a:spAutoFit/>
          </a:bodyPr>
          <a:lstStyle/>
          <a:p>
            <a:pPr>
              <a:spcBef>
                <a:spcPct val="50000"/>
              </a:spcBef>
            </a:pPr>
            <a:r>
              <a:rPr lang="es-NI" sz="1800"/>
              <a:t>Ciclo - Multi Anual</a:t>
            </a:r>
          </a:p>
        </p:txBody>
      </p:sp>
      <p:sp>
        <p:nvSpPr>
          <p:cNvPr id="29815" name="Text Box 266"/>
          <p:cNvSpPr txBox="1">
            <a:spLocks noChangeArrowheads="1"/>
          </p:cNvSpPr>
          <p:nvPr/>
        </p:nvSpPr>
        <p:spPr bwMode="auto">
          <a:xfrm rot="-236554">
            <a:off x="1619250" y="3860800"/>
            <a:ext cx="2592388" cy="366713"/>
          </a:xfrm>
          <a:prstGeom prst="rect">
            <a:avLst/>
          </a:prstGeom>
          <a:noFill/>
          <a:ln w="9525">
            <a:noFill/>
            <a:miter lim="800000"/>
            <a:headEnd/>
            <a:tailEnd/>
          </a:ln>
        </p:spPr>
        <p:txBody>
          <a:bodyPr lIns="90000" tIns="46800" rIns="90000" bIns="46800">
            <a:spAutoFit/>
          </a:bodyPr>
          <a:lstStyle/>
          <a:p>
            <a:pPr>
              <a:spcBef>
                <a:spcPct val="50000"/>
              </a:spcBef>
            </a:pPr>
            <a:endParaRPr lang="es-NI" sz="1800"/>
          </a:p>
        </p:txBody>
      </p:sp>
      <p:sp>
        <p:nvSpPr>
          <p:cNvPr id="29816" name="Text Box 267"/>
          <p:cNvSpPr txBox="1">
            <a:spLocks noChangeArrowheads="1"/>
          </p:cNvSpPr>
          <p:nvPr/>
        </p:nvSpPr>
        <p:spPr bwMode="auto">
          <a:xfrm rot="-295627">
            <a:off x="1331913" y="3644900"/>
            <a:ext cx="7416800" cy="366713"/>
          </a:xfrm>
          <a:prstGeom prst="rect">
            <a:avLst/>
          </a:prstGeom>
          <a:noFill/>
          <a:ln w="9525">
            <a:noFill/>
            <a:miter lim="800000"/>
            <a:headEnd/>
            <a:tailEnd/>
          </a:ln>
        </p:spPr>
        <p:txBody>
          <a:bodyPr lIns="90000" tIns="46800" rIns="90000" bIns="46800">
            <a:spAutoFit/>
          </a:bodyPr>
          <a:lstStyle/>
          <a:p>
            <a:pPr>
              <a:spcBef>
                <a:spcPct val="50000"/>
              </a:spcBef>
            </a:pPr>
            <a:r>
              <a:rPr lang="es-NI" sz="1800"/>
              <a:t>Evaluación Anual de la gente, incluyendo autoevaluación y otros </a:t>
            </a:r>
          </a:p>
        </p:txBody>
      </p:sp>
      <p:sp>
        <p:nvSpPr>
          <p:cNvPr id="29817" name="Text Box 268"/>
          <p:cNvSpPr txBox="1">
            <a:spLocks noChangeArrowheads="1"/>
          </p:cNvSpPr>
          <p:nvPr/>
        </p:nvSpPr>
        <p:spPr bwMode="auto">
          <a:xfrm>
            <a:off x="5435600" y="2133600"/>
            <a:ext cx="1081088" cy="457200"/>
          </a:xfrm>
          <a:prstGeom prst="rect">
            <a:avLst/>
          </a:prstGeom>
          <a:noFill/>
          <a:ln w="9525">
            <a:noFill/>
            <a:miter lim="800000"/>
            <a:headEnd/>
            <a:tailEnd/>
          </a:ln>
        </p:spPr>
        <p:txBody>
          <a:bodyPr lIns="90000" tIns="46800" rIns="90000" bIns="46800">
            <a:spAutoFit/>
          </a:bodyPr>
          <a:lstStyle/>
          <a:p>
            <a:pPr>
              <a:spcBef>
                <a:spcPct val="50000"/>
              </a:spcBef>
            </a:pPr>
            <a:r>
              <a:rPr lang="es-NI" sz="1200">
                <a:latin typeface="Arial" charset="0"/>
                <a:cs typeface="Arial" charset="0"/>
              </a:rPr>
              <a:t>  </a:t>
            </a:r>
            <a:r>
              <a:rPr lang="es-NI" sz="1200">
                <a:cs typeface="Arial" charset="0"/>
              </a:rPr>
              <a:t>Revisión Institucional</a:t>
            </a:r>
          </a:p>
        </p:txBody>
      </p:sp>
      <p:sp>
        <p:nvSpPr>
          <p:cNvPr id="29818" name="Text Box 269"/>
          <p:cNvSpPr txBox="1">
            <a:spLocks noChangeArrowheads="1"/>
          </p:cNvSpPr>
          <p:nvPr/>
        </p:nvSpPr>
        <p:spPr bwMode="auto">
          <a:xfrm>
            <a:off x="7451725" y="908050"/>
            <a:ext cx="1079500" cy="549275"/>
          </a:xfrm>
          <a:prstGeom prst="rect">
            <a:avLst/>
          </a:prstGeom>
          <a:noFill/>
          <a:ln w="9525">
            <a:noFill/>
            <a:miter lim="800000"/>
            <a:headEnd/>
            <a:tailEnd/>
          </a:ln>
        </p:spPr>
        <p:txBody>
          <a:bodyPr lIns="90000" tIns="46800" rIns="90000" bIns="46800">
            <a:spAutoFit/>
          </a:bodyPr>
          <a:lstStyle/>
          <a:p>
            <a:pPr>
              <a:spcBef>
                <a:spcPct val="50000"/>
              </a:spcBef>
            </a:pPr>
            <a:r>
              <a:rPr lang="es-NI" sz="1200">
                <a:cs typeface="Arial" charset="0"/>
              </a:rPr>
              <a:t>Próximo </a:t>
            </a:r>
          </a:p>
          <a:p>
            <a:pPr>
              <a:spcBef>
                <a:spcPct val="50000"/>
              </a:spcBef>
            </a:pPr>
            <a:r>
              <a:rPr lang="es-NI" sz="1200">
                <a:cs typeface="Arial" charset="0"/>
              </a:rPr>
              <a:t>    Ciclo</a:t>
            </a:r>
          </a:p>
        </p:txBody>
      </p:sp>
      <p:sp>
        <p:nvSpPr>
          <p:cNvPr id="29819" name="Text Box 270"/>
          <p:cNvSpPr txBox="1">
            <a:spLocks noChangeArrowheads="1"/>
          </p:cNvSpPr>
          <p:nvPr/>
        </p:nvSpPr>
        <p:spPr bwMode="auto">
          <a:xfrm>
            <a:off x="5292725" y="2708275"/>
            <a:ext cx="1368425" cy="473075"/>
          </a:xfrm>
          <a:prstGeom prst="rect">
            <a:avLst/>
          </a:prstGeom>
          <a:noFill/>
          <a:ln w="9525">
            <a:noFill/>
            <a:miter lim="800000"/>
            <a:headEnd/>
            <a:tailEnd/>
          </a:ln>
        </p:spPr>
        <p:txBody>
          <a:bodyPr lIns="90000" tIns="46800" rIns="90000" bIns="46800">
            <a:spAutoFit/>
          </a:bodyPr>
          <a:lstStyle/>
          <a:p>
            <a:pPr>
              <a:spcBef>
                <a:spcPct val="50000"/>
              </a:spcBef>
            </a:pPr>
            <a:r>
              <a:rPr lang="es-NI" sz="1000">
                <a:cs typeface="Arial" charset="0"/>
              </a:rPr>
              <a:t>Autoevaluación más </a:t>
            </a:r>
          </a:p>
          <a:p>
            <a:pPr>
              <a:spcBef>
                <a:spcPct val="50000"/>
              </a:spcBef>
            </a:pPr>
            <a:r>
              <a:rPr lang="es-NI" sz="1000">
                <a:cs typeface="Arial" charset="0"/>
              </a:rPr>
              <a:t>Revisión de Pares</a:t>
            </a:r>
          </a:p>
        </p:txBody>
      </p:sp>
      <p:sp>
        <p:nvSpPr>
          <p:cNvPr id="29820" name="Text Box 271"/>
          <p:cNvSpPr txBox="1">
            <a:spLocks noChangeArrowheads="1"/>
          </p:cNvSpPr>
          <p:nvPr/>
        </p:nvSpPr>
        <p:spPr bwMode="auto">
          <a:xfrm>
            <a:off x="3132138" y="908050"/>
            <a:ext cx="2592387" cy="581025"/>
          </a:xfrm>
          <a:prstGeom prst="rect">
            <a:avLst/>
          </a:prstGeom>
          <a:noFill/>
          <a:ln w="9525">
            <a:noFill/>
            <a:miter lim="800000"/>
            <a:headEnd/>
            <a:tailEnd/>
          </a:ln>
        </p:spPr>
        <p:txBody>
          <a:bodyPr lIns="90000" tIns="46800" rIns="90000" bIns="46800">
            <a:spAutoFit/>
          </a:bodyPr>
          <a:lstStyle/>
          <a:p>
            <a:pPr>
              <a:spcBef>
                <a:spcPct val="50000"/>
              </a:spcBef>
            </a:pPr>
            <a:r>
              <a:rPr lang="es-NI" sz="1600"/>
              <a:t>Unidades Académicas y de Servicios</a:t>
            </a:r>
          </a:p>
        </p:txBody>
      </p:sp>
      <p:sp>
        <p:nvSpPr>
          <p:cNvPr id="29821" name="Text Box 274"/>
          <p:cNvSpPr txBox="1">
            <a:spLocks noChangeArrowheads="1"/>
          </p:cNvSpPr>
          <p:nvPr/>
        </p:nvSpPr>
        <p:spPr bwMode="auto">
          <a:xfrm>
            <a:off x="0" y="1844675"/>
            <a:ext cx="5518150" cy="304800"/>
          </a:xfrm>
          <a:prstGeom prst="rect">
            <a:avLst/>
          </a:prstGeom>
          <a:noFill/>
          <a:ln w="9525">
            <a:noFill/>
            <a:miter lim="800000"/>
            <a:headEnd/>
            <a:tailEnd/>
          </a:ln>
        </p:spPr>
        <p:txBody>
          <a:bodyPr wrap="none" lIns="90000" tIns="46800" rIns="90000" bIns="46800">
            <a:spAutoFit/>
          </a:bodyPr>
          <a:lstStyle/>
          <a:p>
            <a:r>
              <a:rPr lang="es-NI"/>
              <a:t>(Una vez por ciclo, incluyendo autoevaluación y revisión de pares)</a:t>
            </a:r>
          </a:p>
        </p:txBody>
      </p:sp>
      <p:sp>
        <p:nvSpPr>
          <p:cNvPr id="29822" name="Text Box 283"/>
          <p:cNvSpPr txBox="1">
            <a:spLocks noChangeArrowheads="1"/>
          </p:cNvSpPr>
          <p:nvPr/>
        </p:nvSpPr>
        <p:spPr bwMode="auto">
          <a:xfrm>
            <a:off x="6516688" y="260350"/>
            <a:ext cx="936625" cy="336550"/>
          </a:xfrm>
          <a:prstGeom prst="rect">
            <a:avLst/>
          </a:prstGeom>
          <a:noFill/>
          <a:ln w="9525">
            <a:noFill/>
            <a:miter lim="800000"/>
            <a:headEnd/>
            <a:tailEnd/>
          </a:ln>
        </p:spPr>
        <p:txBody>
          <a:bodyPr lIns="90000" tIns="46800" rIns="90000" bIns="46800">
            <a:spAutoFit/>
          </a:bodyPr>
          <a:lstStyle/>
          <a:p>
            <a:pPr>
              <a:spcBef>
                <a:spcPct val="50000"/>
              </a:spcBef>
            </a:pPr>
            <a:r>
              <a:rPr lang="es-NI" sz="1600"/>
              <a:t>Hiatus</a:t>
            </a:r>
          </a:p>
        </p:txBody>
      </p:sp>
      <p:sp>
        <p:nvSpPr>
          <p:cNvPr id="29823" name="Line 284"/>
          <p:cNvSpPr>
            <a:spLocks noChangeShapeType="1"/>
          </p:cNvSpPr>
          <p:nvPr/>
        </p:nvSpPr>
        <p:spPr bwMode="auto">
          <a:xfrm flipH="1" flipV="1">
            <a:off x="6227763" y="404813"/>
            <a:ext cx="287337" cy="0"/>
          </a:xfrm>
          <a:prstGeom prst="line">
            <a:avLst/>
          </a:prstGeom>
          <a:noFill/>
          <a:ln w="9525">
            <a:solidFill>
              <a:schemeClr val="tx1"/>
            </a:solidFill>
            <a:round/>
            <a:headEnd/>
            <a:tailEnd type="triangle" w="med" len="med"/>
          </a:ln>
        </p:spPr>
        <p:txBody>
          <a:bodyPr lIns="90000" tIns="46800" rIns="90000" bIns="46800"/>
          <a:lstStyle/>
          <a:p>
            <a:endParaRPr lang="es-SV"/>
          </a:p>
        </p:txBody>
      </p:sp>
      <p:sp>
        <p:nvSpPr>
          <p:cNvPr id="29824" name="Line 285"/>
          <p:cNvSpPr>
            <a:spLocks noChangeShapeType="1"/>
          </p:cNvSpPr>
          <p:nvPr/>
        </p:nvSpPr>
        <p:spPr bwMode="auto">
          <a:xfrm>
            <a:off x="7308850" y="404813"/>
            <a:ext cx="358775" cy="0"/>
          </a:xfrm>
          <a:prstGeom prst="line">
            <a:avLst/>
          </a:prstGeom>
          <a:noFill/>
          <a:ln w="9525">
            <a:solidFill>
              <a:schemeClr val="tx1"/>
            </a:solidFill>
            <a:round/>
            <a:headEnd/>
            <a:tailEnd type="triangle" w="med" len="med"/>
          </a:ln>
        </p:spPr>
        <p:txBody>
          <a:bodyPr lIns="90000" tIns="46800" rIns="90000" bIns="46800"/>
          <a:lstStyle/>
          <a:p>
            <a:endParaRPr lang="es-SV"/>
          </a:p>
        </p:txBody>
      </p:sp>
      <p:sp>
        <p:nvSpPr>
          <p:cNvPr id="29825" name="Text Box 286"/>
          <p:cNvSpPr txBox="1">
            <a:spLocks noChangeArrowheads="1"/>
          </p:cNvSpPr>
          <p:nvPr/>
        </p:nvSpPr>
        <p:spPr bwMode="auto">
          <a:xfrm>
            <a:off x="7272338" y="6381750"/>
            <a:ext cx="1871662" cy="244475"/>
          </a:xfrm>
          <a:prstGeom prst="rect">
            <a:avLst/>
          </a:prstGeom>
          <a:noFill/>
          <a:ln w="9525">
            <a:noFill/>
            <a:miter lim="800000"/>
            <a:headEnd/>
            <a:tailEnd/>
          </a:ln>
        </p:spPr>
        <p:txBody>
          <a:bodyPr lIns="90000" tIns="46800" rIns="90000" bIns="46800">
            <a:spAutoFit/>
          </a:bodyPr>
          <a:lstStyle/>
          <a:p>
            <a:pPr algn="ctr">
              <a:spcBef>
                <a:spcPct val="50000"/>
              </a:spcBef>
            </a:pPr>
            <a:r>
              <a:rPr lang="es-NI" sz="1000"/>
              <a:t>Adaptado de Kells</a:t>
            </a:r>
          </a:p>
        </p:txBody>
      </p:sp>
      <p:sp>
        <p:nvSpPr>
          <p:cNvPr id="29826" name="Text Box 287"/>
          <p:cNvSpPr txBox="1">
            <a:spLocks noChangeArrowheads="1"/>
          </p:cNvSpPr>
          <p:nvPr/>
        </p:nvSpPr>
        <p:spPr bwMode="auto">
          <a:xfrm>
            <a:off x="1403648" y="5805264"/>
            <a:ext cx="5832475" cy="641350"/>
          </a:xfrm>
          <a:prstGeom prst="rect">
            <a:avLst/>
          </a:prstGeom>
          <a:noFill/>
          <a:ln w="9525">
            <a:noFill/>
            <a:miter lim="800000"/>
            <a:headEnd/>
            <a:tailEnd/>
          </a:ln>
        </p:spPr>
        <p:txBody>
          <a:bodyPr lIns="90000" tIns="46800" rIns="90000" bIns="46800">
            <a:spAutoFit/>
          </a:bodyPr>
          <a:lstStyle/>
          <a:p>
            <a:pPr algn="ctr">
              <a:spcBef>
                <a:spcPct val="50000"/>
              </a:spcBef>
            </a:pPr>
            <a:r>
              <a:rPr lang="es-NI" sz="1800" dirty="0"/>
              <a:t>Desarrollo de un Sistema de Calidad desde una Perspectiva Práctica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4"/>
          <p:cNvSpPr>
            <a:spLocks noChangeArrowheads="1"/>
          </p:cNvSpPr>
          <p:nvPr/>
        </p:nvSpPr>
        <p:spPr bwMode="auto">
          <a:xfrm>
            <a:off x="4284663" y="1341438"/>
            <a:ext cx="503237" cy="1150937"/>
          </a:xfrm>
          <a:prstGeom prst="downArrow">
            <a:avLst>
              <a:gd name="adj1" fmla="val 50000"/>
              <a:gd name="adj2" fmla="val 57177"/>
            </a:avLst>
          </a:prstGeom>
          <a:solidFill>
            <a:schemeClr val="tx2"/>
          </a:solidFill>
          <a:ln w="9525">
            <a:solidFill>
              <a:schemeClr val="tx2"/>
            </a:solidFill>
            <a:miter lim="800000"/>
            <a:headEnd/>
            <a:tailEnd/>
          </a:ln>
        </p:spPr>
        <p:txBody>
          <a:bodyPr wrap="none" lIns="90000" tIns="46800" rIns="90000" bIns="46800" anchor="ctr"/>
          <a:lstStyle/>
          <a:p>
            <a:endParaRPr lang="es-MX"/>
          </a:p>
        </p:txBody>
      </p:sp>
      <p:sp>
        <p:nvSpPr>
          <p:cNvPr id="30723" name="AutoShape 5"/>
          <p:cNvSpPr>
            <a:spLocks noChangeArrowheads="1"/>
          </p:cNvSpPr>
          <p:nvPr/>
        </p:nvSpPr>
        <p:spPr bwMode="auto">
          <a:xfrm>
            <a:off x="4356100" y="3573463"/>
            <a:ext cx="503238" cy="1150937"/>
          </a:xfrm>
          <a:prstGeom prst="downArrow">
            <a:avLst>
              <a:gd name="adj1" fmla="val 50000"/>
              <a:gd name="adj2" fmla="val 57177"/>
            </a:avLst>
          </a:prstGeom>
          <a:solidFill>
            <a:schemeClr val="folHlink"/>
          </a:solidFill>
          <a:ln w="9525">
            <a:solidFill>
              <a:schemeClr val="tx2"/>
            </a:solidFill>
            <a:miter lim="800000"/>
            <a:headEnd/>
            <a:tailEnd/>
          </a:ln>
        </p:spPr>
        <p:txBody>
          <a:bodyPr wrap="none" lIns="90000" tIns="46800" rIns="90000" bIns="46800" anchor="ctr"/>
          <a:lstStyle/>
          <a:p>
            <a:endParaRPr lang="es-MX"/>
          </a:p>
        </p:txBody>
      </p:sp>
      <p:sp>
        <p:nvSpPr>
          <p:cNvPr id="30724" name="AutoShape 9"/>
          <p:cNvSpPr>
            <a:spLocks noChangeArrowheads="1"/>
          </p:cNvSpPr>
          <p:nvPr/>
        </p:nvSpPr>
        <p:spPr bwMode="auto">
          <a:xfrm rot="2586837">
            <a:off x="5651500" y="1412875"/>
            <a:ext cx="503238" cy="1150938"/>
          </a:xfrm>
          <a:prstGeom prst="downArrow">
            <a:avLst>
              <a:gd name="adj1" fmla="val 50000"/>
              <a:gd name="adj2" fmla="val 57177"/>
            </a:avLst>
          </a:prstGeom>
          <a:solidFill>
            <a:schemeClr val="tx2"/>
          </a:solidFill>
          <a:ln w="9525">
            <a:solidFill>
              <a:schemeClr val="tx2"/>
            </a:solidFill>
            <a:miter lim="800000"/>
            <a:headEnd/>
            <a:tailEnd/>
          </a:ln>
        </p:spPr>
        <p:txBody>
          <a:bodyPr wrap="none" lIns="90000" tIns="46800" rIns="90000" bIns="46800" anchor="ctr"/>
          <a:lstStyle/>
          <a:p>
            <a:endParaRPr lang="es-MX"/>
          </a:p>
        </p:txBody>
      </p:sp>
      <p:sp>
        <p:nvSpPr>
          <p:cNvPr id="30725" name="AutoShape 10"/>
          <p:cNvSpPr>
            <a:spLocks noChangeArrowheads="1"/>
          </p:cNvSpPr>
          <p:nvPr/>
        </p:nvSpPr>
        <p:spPr bwMode="auto">
          <a:xfrm rot="2729573">
            <a:off x="5975350" y="3105150"/>
            <a:ext cx="503238" cy="1150938"/>
          </a:xfrm>
          <a:prstGeom prst="downArrow">
            <a:avLst>
              <a:gd name="adj1" fmla="val 50000"/>
              <a:gd name="adj2" fmla="val 57177"/>
            </a:avLst>
          </a:prstGeom>
          <a:solidFill>
            <a:schemeClr val="tx2"/>
          </a:solidFill>
          <a:ln w="9525">
            <a:solidFill>
              <a:schemeClr val="tx2"/>
            </a:solidFill>
            <a:miter lim="800000"/>
            <a:headEnd/>
            <a:tailEnd/>
          </a:ln>
        </p:spPr>
        <p:txBody>
          <a:bodyPr wrap="none" lIns="90000" tIns="46800" rIns="90000" bIns="46800" anchor="ctr"/>
          <a:lstStyle/>
          <a:p>
            <a:endParaRPr lang="es-MX"/>
          </a:p>
        </p:txBody>
      </p:sp>
      <p:sp>
        <p:nvSpPr>
          <p:cNvPr id="30726" name="AutoShape 11"/>
          <p:cNvSpPr>
            <a:spLocks noChangeArrowheads="1"/>
          </p:cNvSpPr>
          <p:nvPr/>
        </p:nvSpPr>
        <p:spPr bwMode="auto">
          <a:xfrm rot="-2503445">
            <a:off x="2771775" y="1628775"/>
            <a:ext cx="503238" cy="1150938"/>
          </a:xfrm>
          <a:prstGeom prst="downArrow">
            <a:avLst>
              <a:gd name="adj1" fmla="val 50000"/>
              <a:gd name="adj2" fmla="val 57177"/>
            </a:avLst>
          </a:prstGeom>
          <a:solidFill>
            <a:schemeClr val="tx2"/>
          </a:solidFill>
          <a:ln w="9525">
            <a:solidFill>
              <a:schemeClr val="tx2"/>
            </a:solidFill>
            <a:miter lim="800000"/>
            <a:headEnd/>
            <a:tailEnd/>
          </a:ln>
        </p:spPr>
        <p:txBody>
          <a:bodyPr wrap="none" lIns="90000" tIns="46800" rIns="90000" bIns="46800" anchor="ctr"/>
          <a:lstStyle/>
          <a:p>
            <a:endParaRPr lang="es-MX"/>
          </a:p>
        </p:txBody>
      </p:sp>
      <p:sp>
        <p:nvSpPr>
          <p:cNvPr id="30727" name="AutoShape 12"/>
          <p:cNvSpPr>
            <a:spLocks noChangeArrowheads="1"/>
          </p:cNvSpPr>
          <p:nvPr/>
        </p:nvSpPr>
        <p:spPr bwMode="auto">
          <a:xfrm rot="-2744031">
            <a:off x="2592388" y="3176588"/>
            <a:ext cx="503237" cy="1150937"/>
          </a:xfrm>
          <a:prstGeom prst="downArrow">
            <a:avLst>
              <a:gd name="adj1" fmla="val 50000"/>
              <a:gd name="adj2" fmla="val 57177"/>
            </a:avLst>
          </a:prstGeom>
          <a:solidFill>
            <a:schemeClr val="tx2"/>
          </a:solidFill>
          <a:ln w="9525">
            <a:solidFill>
              <a:schemeClr val="tx2"/>
            </a:solidFill>
            <a:miter lim="800000"/>
            <a:headEnd/>
            <a:tailEnd/>
          </a:ln>
        </p:spPr>
        <p:txBody>
          <a:bodyPr wrap="none" lIns="90000" tIns="46800" rIns="90000" bIns="46800" anchor="ctr"/>
          <a:lstStyle/>
          <a:p>
            <a:endParaRPr lang="es-MX"/>
          </a:p>
        </p:txBody>
      </p:sp>
      <p:sp>
        <p:nvSpPr>
          <p:cNvPr id="30728" name="Text Box 13"/>
          <p:cNvSpPr txBox="1">
            <a:spLocks noChangeArrowheads="1"/>
          </p:cNvSpPr>
          <p:nvPr/>
        </p:nvSpPr>
        <p:spPr bwMode="auto">
          <a:xfrm>
            <a:off x="3635375" y="549275"/>
            <a:ext cx="1944688" cy="366713"/>
          </a:xfrm>
          <a:prstGeom prst="rect">
            <a:avLst/>
          </a:prstGeom>
          <a:noFill/>
          <a:ln w="9525">
            <a:noFill/>
            <a:miter lim="800000"/>
            <a:headEnd/>
            <a:tailEnd/>
          </a:ln>
        </p:spPr>
        <p:txBody>
          <a:bodyPr lIns="90000" tIns="46800" rIns="90000" bIns="46800">
            <a:spAutoFit/>
          </a:bodyPr>
          <a:lstStyle/>
          <a:p>
            <a:pPr>
              <a:spcBef>
                <a:spcPct val="50000"/>
              </a:spcBef>
            </a:pPr>
            <a:endParaRPr lang="es-NI" sz="1800"/>
          </a:p>
        </p:txBody>
      </p:sp>
      <p:sp>
        <p:nvSpPr>
          <p:cNvPr id="30729" name="Text Box 14"/>
          <p:cNvSpPr txBox="1">
            <a:spLocks noChangeArrowheads="1"/>
          </p:cNvSpPr>
          <p:nvPr/>
        </p:nvSpPr>
        <p:spPr bwMode="auto">
          <a:xfrm>
            <a:off x="3348038" y="404813"/>
            <a:ext cx="2519362" cy="977900"/>
          </a:xfrm>
          <a:prstGeom prst="rect">
            <a:avLst/>
          </a:prstGeom>
          <a:noFill/>
          <a:ln w="9525">
            <a:noFill/>
            <a:miter lim="800000"/>
            <a:headEnd/>
            <a:tailEnd/>
          </a:ln>
        </p:spPr>
        <p:txBody>
          <a:bodyPr lIns="90000" tIns="46800" rIns="90000" bIns="46800">
            <a:spAutoFit/>
          </a:bodyPr>
          <a:lstStyle/>
          <a:p>
            <a:pPr algn="ctr">
              <a:spcBef>
                <a:spcPct val="50000"/>
              </a:spcBef>
            </a:pPr>
            <a:r>
              <a:rPr lang="es-NI" sz="1800" dirty="0">
                <a:latin typeface="Trebuchet MS" pitchFamily="34" charset="0"/>
              </a:rPr>
              <a:t>INICIATIVA</a:t>
            </a:r>
          </a:p>
          <a:p>
            <a:pPr>
              <a:spcBef>
                <a:spcPct val="50000"/>
              </a:spcBef>
            </a:pPr>
            <a:r>
              <a:rPr lang="es-NI" sz="1600" dirty="0">
                <a:latin typeface="Trebuchet MS" pitchFamily="34" charset="0"/>
              </a:rPr>
              <a:t>(El Facilitador, diseño, destrezas)</a:t>
            </a:r>
          </a:p>
        </p:txBody>
      </p:sp>
      <p:sp>
        <p:nvSpPr>
          <p:cNvPr id="30730" name="Text Box 15"/>
          <p:cNvSpPr txBox="1">
            <a:spLocks noChangeArrowheads="1"/>
          </p:cNvSpPr>
          <p:nvPr/>
        </p:nvSpPr>
        <p:spPr bwMode="auto">
          <a:xfrm>
            <a:off x="6516688" y="1268413"/>
            <a:ext cx="1873250" cy="366712"/>
          </a:xfrm>
          <a:prstGeom prst="rect">
            <a:avLst/>
          </a:prstGeom>
          <a:noFill/>
          <a:ln w="9525">
            <a:noFill/>
            <a:miter lim="800000"/>
            <a:headEnd/>
            <a:tailEnd/>
          </a:ln>
        </p:spPr>
        <p:txBody>
          <a:bodyPr lIns="90000" tIns="46800" rIns="90000" bIns="46800">
            <a:spAutoFit/>
          </a:bodyPr>
          <a:lstStyle/>
          <a:p>
            <a:pPr>
              <a:spcBef>
                <a:spcPct val="50000"/>
              </a:spcBef>
            </a:pPr>
            <a:endParaRPr lang="es-NI" sz="1800"/>
          </a:p>
        </p:txBody>
      </p:sp>
      <p:sp>
        <p:nvSpPr>
          <p:cNvPr id="30731" name="Text Box 16"/>
          <p:cNvSpPr txBox="1">
            <a:spLocks noChangeArrowheads="1"/>
          </p:cNvSpPr>
          <p:nvPr/>
        </p:nvSpPr>
        <p:spPr bwMode="auto">
          <a:xfrm>
            <a:off x="6372200" y="1340768"/>
            <a:ext cx="1871663" cy="1497012"/>
          </a:xfrm>
          <a:prstGeom prst="rect">
            <a:avLst/>
          </a:prstGeom>
          <a:noFill/>
          <a:ln w="9525">
            <a:noFill/>
            <a:miter lim="800000"/>
            <a:headEnd/>
            <a:tailEnd/>
          </a:ln>
        </p:spPr>
        <p:txBody>
          <a:bodyPr lIns="90000" tIns="46800" rIns="90000" bIns="46800">
            <a:spAutoFit/>
          </a:bodyPr>
          <a:lstStyle/>
          <a:p>
            <a:pPr>
              <a:spcBef>
                <a:spcPct val="50000"/>
              </a:spcBef>
            </a:pPr>
            <a:r>
              <a:rPr lang="es-NI" sz="1800" dirty="0">
                <a:latin typeface="Trebuchet MS" pitchFamily="34" charset="0"/>
              </a:rPr>
              <a:t>VINCULACIÓN DE IDEAS</a:t>
            </a:r>
          </a:p>
          <a:p>
            <a:pPr>
              <a:spcBef>
                <a:spcPct val="50000"/>
              </a:spcBef>
            </a:pPr>
            <a:r>
              <a:rPr lang="es-NI" sz="1600" dirty="0">
                <a:latin typeface="Trebuchet MS" pitchFamily="34" charset="0"/>
              </a:rPr>
              <a:t>(Investigación, Visitas, Visitadores)</a:t>
            </a:r>
          </a:p>
        </p:txBody>
      </p:sp>
      <p:sp>
        <p:nvSpPr>
          <p:cNvPr id="30732" name="Text Box 19"/>
          <p:cNvSpPr txBox="1">
            <a:spLocks noChangeArrowheads="1"/>
          </p:cNvSpPr>
          <p:nvPr/>
        </p:nvSpPr>
        <p:spPr bwMode="auto">
          <a:xfrm>
            <a:off x="6659563" y="3141663"/>
            <a:ext cx="2232025" cy="1222375"/>
          </a:xfrm>
          <a:prstGeom prst="rect">
            <a:avLst/>
          </a:prstGeom>
          <a:noFill/>
          <a:ln w="9525">
            <a:noFill/>
            <a:miter lim="800000"/>
            <a:headEnd/>
            <a:tailEnd/>
          </a:ln>
        </p:spPr>
        <p:txBody>
          <a:bodyPr lIns="90000" tIns="46800" rIns="90000" bIns="46800">
            <a:spAutoFit/>
          </a:bodyPr>
          <a:lstStyle/>
          <a:p>
            <a:pPr>
              <a:spcBef>
                <a:spcPct val="50000"/>
              </a:spcBef>
            </a:pPr>
            <a:r>
              <a:rPr lang="es-NI" sz="1800" dirty="0">
                <a:latin typeface="Trebuchet MS" pitchFamily="34" charset="0"/>
              </a:rPr>
              <a:t>FRANQUEZA</a:t>
            </a:r>
          </a:p>
          <a:p>
            <a:pPr>
              <a:spcBef>
                <a:spcPct val="50000"/>
              </a:spcBef>
            </a:pPr>
            <a:r>
              <a:rPr lang="es-NI" sz="1600" dirty="0">
                <a:latin typeface="Trebuchet MS" pitchFamily="34" charset="0"/>
              </a:rPr>
              <a:t>(Promover la comunicación y salud organizacional)</a:t>
            </a:r>
          </a:p>
        </p:txBody>
      </p:sp>
      <p:sp>
        <p:nvSpPr>
          <p:cNvPr id="30733" name="Text Box 20"/>
          <p:cNvSpPr txBox="1">
            <a:spLocks noChangeArrowheads="1"/>
          </p:cNvSpPr>
          <p:nvPr/>
        </p:nvSpPr>
        <p:spPr bwMode="auto">
          <a:xfrm>
            <a:off x="3995738" y="5084763"/>
            <a:ext cx="1511300" cy="371513"/>
          </a:xfrm>
          <a:prstGeom prst="rect">
            <a:avLst/>
          </a:prstGeom>
          <a:noFill/>
          <a:ln w="9525">
            <a:noFill/>
            <a:miter lim="800000"/>
            <a:headEnd/>
            <a:tailEnd/>
          </a:ln>
        </p:spPr>
        <p:txBody>
          <a:bodyPr lIns="90000" tIns="46800" rIns="90000" bIns="46800">
            <a:spAutoFit/>
          </a:bodyPr>
          <a:lstStyle/>
          <a:p>
            <a:pPr algn="ctr">
              <a:spcBef>
                <a:spcPct val="50000"/>
              </a:spcBef>
            </a:pPr>
            <a:r>
              <a:rPr lang="es-NI" sz="1800" dirty="0">
                <a:latin typeface="Trebuchet MS" pitchFamily="34" charset="0"/>
              </a:rPr>
              <a:t>CAMBIO</a:t>
            </a:r>
          </a:p>
        </p:txBody>
      </p:sp>
      <p:sp>
        <p:nvSpPr>
          <p:cNvPr id="30734" name="Text Box 21"/>
          <p:cNvSpPr txBox="1">
            <a:spLocks noChangeArrowheads="1"/>
          </p:cNvSpPr>
          <p:nvPr/>
        </p:nvSpPr>
        <p:spPr bwMode="auto">
          <a:xfrm>
            <a:off x="467544" y="1340768"/>
            <a:ext cx="2303462" cy="1017844"/>
          </a:xfrm>
          <a:prstGeom prst="rect">
            <a:avLst/>
          </a:prstGeom>
          <a:noFill/>
          <a:ln w="9525">
            <a:noFill/>
            <a:miter lim="800000"/>
            <a:headEnd/>
            <a:tailEnd/>
          </a:ln>
        </p:spPr>
        <p:txBody>
          <a:bodyPr lIns="90000" tIns="46800" rIns="90000" bIns="46800">
            <a:spAutoFit/>
          </a:bodyPr>
          <a:lstStyle/>
          <a:p>
            <a:pPr>
              <a:spcBef>
                <a:spcPct val="50000"/>
              </a:spcBef>
            </a:pPr>
            <a:r>
              <a:rPr lang="es-NI" sz="1800" dirty="0">
                <a:latin typeface="Trebuchet MS" pitchFamily="34" charset="0"/>
              </a:rPr>
              <a:t>MOTIVACIÓN Y RECOMPENSAS</a:t>
            </a:r>
          </a:p>
          <a:p>
            <a:pPr>
              <a:spcBef>
                <a:spcPct val="50000"/>
              </a:spcBef>
            </a:pPr>
            <a:r>
              <a:rPr lang="es-NI" sz="1600" dirty="0">
                <a:latin typeface="Trebuchet MS" pitchFamily="34" charset="0"/>
              </a:rPr>
              <a:t>(El Papel del liderazgo)</a:t>
            </a:r>
          </a:p>
        </p:txBody>
      </p:sp>
      <p:sp>
        <p:nvSpPr>
          <p:cNvPr id="30735" name="Text Box 22"/>
          <p:cNvSpPr txBox="1">
            <a:spLocks noChangeArrowheads="1"/>
          </p:cNvSpPr>
          <p:nvPr/>
        </p:nvSpPr>
        <p:spPr bwMode="auto">
          <a:xfrm>
            <a:off x="539750" y="3357563"/>
            <a:ext cx="2447925" cy="1328737"/>
          </a:xfrm>
          <a:prstGeom prst="rect">
            <a:avLst/>
          </a:prstGeom>
          <a:noFill/>
          <a:ln w="9525">
            <a:noFill/>
            <a:miter lim="800000"/>
            <a:headEnd/>
            <a:tailEnd/>
          </a:ln>
        </p:spPr>
        <p:txBody>
          <a:bodyPr lIns="90000" tIns="46800" rIns="90000" bIns="46800">
            <a:spAutoFit/>
          </a:bodyPr>
          <a:lstStyle/>
          <a:p>
            <a:pPr>
              <a:spcBef>
                <a:spcPct val="50000"/>
              </a:spcBef>
            </a:pPr>
            <a:r>
              <a:rPr lang="es-NI" sz="1800" dirty="0">
                <a:latin typeface="Trebuchet MS" pitchFamily="34" charset="0"/>
              </a:rPr>
              <a:t>APROPIACIÓN</a:t>
            </a:r>
          </a:p>
          <a:p>
            <a:pPr>
              <a:spcBef>
                <a:spcPct val="50000"/>
              </a:spcBef>
            </a:pPr>
            <a:r>
              <a:rPr lang="es-NI" sz="1800" dirty="0">
                <a:latin typeface="Trebuchet MS" pitchFamily="34" charset="0"/>
              </a:rPr>
              <a:t>(Participación, compromiso para buscar soluciones)</a:t>
            </a:r>
          </a:p>
        </p:txBody>
      </p:sp>
      <p:sp>
        <p:nvSpPr>
          <p:cNvPr id="30736" name="Text Box 23"/>
          <p:cNvSpPr txBox="1">
            <a:spLocks noChangeArrowheads="1"/>
          </p:cNvSpPr>
          <p:nvPr/>
        </p:nvSpPr>
        <p:spPr bwMode="auto">
          <a:xfrm>
            <a:off x="1619672" y="5949280"/>
            <a:ext cx="6913563" cy="371513"/>
          </a:xfrm>
          <a:prstGeom prst="rect">
            <a:avLst/>
          </a:prstGeom>
          <a:noFill/>
          <a:ln w="9525">
            <a:noFill/>
            <a:miter lim="800000"/>
            <a:headEnd/>
            <a:tailEnd/>
          </a:ln>
        </p:spPr>
        <p:txBody>
          <a:bodyPr lIns="90000" tIns="46800" rIns="90000" bIns="46800">
            <a:spAutoFit/>
          </a:bodyPr>
          <a:lstStyle/>
          <a:p>
            <a:pPr algn="ctr">
              <a:spcBef>
                <a:spcPct val="50000"/>
              </a:spcBef>
            </a:pPr>
            <a:r>
              <a:rPr lang="es-NI" sz="1800" dirty="0">
                <a:latin typeface="Trebuchet MS" pitchFamily="34" charset="0"/>
              </a:rPr>
              <a:t>Modelo de Desarrollo Adaptativo del Cambio, </a:t>
            </a:r>
            <a:r>
              <a:rPr lang="es-NI" sz="1800" dirty="0" err="1">
                <a:latin typeface="Trebuchet MS" pitchFamily="34" charset="0"/>
              </a:rPr>
              <a:t>Lindquist</a:t>
            </a:r>
            <a:r>
              <a:rPr lang="es-NI" sz="1800" dirty="0">
                <a:latin typeface="Trebuchet MS" pitchFamily="34" charset="0"/>
              </a:rPr>
              <a:t> (1978)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3"/>
          <p:cNvSpPr>
            <a:spLocks noChangeArrowheads="1"/>
          </p:cNvSpPr>
          <p:nvPr/>
        </p:nvSpPr>
        <p:spPr bwMode="auto">
          <a:xfrm>
            <a:off x="250825" y="2420938"/>
            <a:ext cx="1008063" cy="773112"/>
          </a:xfrm>
          <a:prstGeom prst="rightArrow">
            <a:avLst>
              <a:gd name="adj1" fmla="val 28130"/>
              <a:gd name="adj2" fmla="val 32598"/>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47" name="AutoShape 25"/>
          <p:cNvSpPr>
            <a:spLocks noChangeArrowheads="1"/>
          </p:cNvSpPr>
          <p:nvPr/>
        </p:nvSpPr>
        <p:spPr bwMode="auto">
          <a:xfrm rot="-5400000">
            <a:off x="2051844" y="-242093"/>
            <a:ext cx="1081087" cy="3816350"/>
          </a:xfrm>
          <a:prstGeom prst="chevron">
            <a:avLst>
              <a:gd name="adj" fmla="val 65204"/>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48" name="AutoShape 26"/>
          <p:cNvSpPr>
            <a:spLocks noChangeArrowheads="1"/>
          </p:cNvSpPr>
          <p:nvPr/>
        </p:nvSpPr>
        <p:spPr bwMode="auto">
          <a:xfrm rot="5188094">
            <a:off x="2124075" y="2347913"/>
            <a:ext cx="1079500" cy="3816350"/>
          </a:xfrm>
          <a:prstGeom prst="chevron">
            <a:avLst>
              <a:gd name="adj" fmla="val 65204"/>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49" name="AutoShape 31"/>
          <p:cNvSpPr>
            <a:spLocks noChangeArrowheads="1"/>
          </p:cNvSpPr>
          <p:nvPr/>
        </p:nvSpPr>
        <p:spPr bwMode="auto">
          <a:xfrm>
            <a:off x="3851275" y="2636838"/>
            <a:ext cx="1368425" cy="412750"/>
          </a:xfrm>
          <a:prstGeom prst="rightArrow">
            <a:avLst>
              <a:gd name="adj1" fmla="val 50000"/>
              <a:gd name="adj2" fmla="val 82885"/>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50" name="AutoShape 38"/>
          <p:cNvSpPr>
            <a:spLocks noChangeArrowheads="1"/>
          </p:cNvSpPr>
          <p:nvPr/>
        </p:nvSpPr>
        <p:spPr bwMode="auto">
          <a:xfrm rot="-1097773">
            <a:off x="3779838" y="2205038"/>
            <a:ext cx="1368425" cy="412750"/>
          </a:xfrm>
          <a:prstGeom prst="rightArrow">
            <a:avLst>
              <a:gd name="adj1" fmla="val 50000"/>
              <a:gd name="adj2" fmla="val 82885"/>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51" name="AutoShape 39"/>
          <p:cNvSpPr>
            <a:spLocks noChangeArrowheads="1"/>
          </p:cNvSpPr>
          <p:nvPr/>
        </p:nvSpPr>
        <p:spPr bwMode="auto">
          <a:xfrm rot="1217854">
            <a:off x="3779838" y="3068638"/>
            <a:ext cx="1368425" cy="412750"/>
          </a:xfrm>
          <a:prstGeom prst="rightArrow">
            <a:avLst>
              <a:gd name="adj1" fmla="val 50000"/>
              <a:gd name="adj2" fmla="val 82885"/>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52" name="AutoShape 40"/>
          <p:cNvSpPr>
            <a:spLocks noChangeArrowheads="1"/>
          </p:cNvSpPr>
          <p:nvPr/>
        </p:nvSpPr>
        <p:spPr bwMode="auto">
          <a:xfrm>
            <a:off x="1619672" y="2708920"/>
            <a:ext cx="360363" cy="287338"/>
          </a:xfrm>
          <a:prstGeom prst="rightArrow">
            <a:avLst>
              <a:gd name="adj1" fmla="val 50000"/>
              <a:gd name="adj2" fmla="val 31354"/>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53" name="AutoShape 41"/>
          <p:cNvSpPr>
            <a:spLocks noChangeArrowheads="1"/>
          </p:cNvSpPr>
          <p:nvPr/>
        </p:nvSpPr>
        <p:spPr bwMode="auto">
          <a:xfrm>
            <a:off x="3276600" y="2708275"/>
            <a:ext cx="360363" cy="287338"/>
          </a:xfrm>
          <a:prstGeom prst="rightArrow">
            <a:avLst>
              <a:gd name="adj1" fmla="val 62833"/>
              <a:gd name="adj2" fmla="val 85084"/>
            </a:avLst>
          </a:prstGeom>
          <a:solidFill>
            <a:srgbClr val="FFC000"/>
          </a:solidFill>
          <a:ln w="9525">
            <a:solidFill>
              <a:schemeClr val="tx2">
                <a:lumMod val="40000"/>
                <a:lumOff val="60000"/>
              </a:schemeClr>
            </a:solidFill>
            <a:miter lim="800000"/>
            <a:headEnd/>
            <a:tailEnd/>
          </a:ln>
        </p:spPr>
        <p:txBody>
          <a:bodyPr wrap="none" lIns="90000" tIns="46800" rIns="90000" bIns="46800" anchor="ctr"/>
          <a:lstStyle/>
          <a:p>
            <a:endParaRPr lang="es-MX"/>
          </a:p>
        </p:txBody>
      </p:sp>
      <p:sp>
        <p:nvSpPr>
          <p:cNvPr id="31754" name="Text Box 42"/>
          <p:cNvSpPr txBox="1">
            <a:spLocks noChangeArrowheads="1"/>
          </p:cNvSpPr>
          <p:nvPr/>
        </p:nvSpPr>
        <p:spPr bwMode="auto">
          <a:xfrm>
            <a:off x="1692275" y="2060575"/>
            <a:ext cx="2087563" cy="1402564"/>
          </a:xfrm>
          <a:prstGeom prst="rect">
            <a:avLst/>
          </a:prstGeom>
          <a:noFill/>
          <a:ln w="9525">
            <a:noFill/>
            <a:miter lim="800000"/>
            <a:headEnd/>
            <a:tailEnd/>
          </a:ln>
        </p:spPr>
        <p:txBody>
          <a:bodyPr lIns="90000" tIns="46800" rIns="90000" bIns="46800">
            <a:spAutoFit/>
          </a:bodyPr>
          <a:lstStyle/>
          <a:p>
            <a:pPr>
              <a:spcBef>
                <a:spcPct val="50000"/>
              </a:spcBef>
            </a:pPr>
            <a:r>
              <a:rPr lang="en-US" sz="1000" b="1" dirty="0">
                <a:solidFill>
                  <a:srgbClr val="000066"/>
                </a:solidFill>
                <a:latin typeface="Arial" charset="0"/>
              </a:rPr>
              <a:t>          LA INSTITUCION</a:t>
            </a:r>
          </a:p>
          <a:p>
            <a:pPr>
              <a:spcBef>
                <a:spcPct val="50000"/>
              </a:spcBef>
            </a:pPr>
            <a:r>
              <a:rPr lang="en-US" sz="1000" dirty="0">
                <a:solidFill>
                  <a:srgbClr val="000066"/>
                </a:solidFill>
                <a:latin typeface="Arial" charset="0"/>
              </a:rPr>
              <a:t>           </a:t>
            </a:r>
            <a:r>
              <a:rPr lang="en-US" sz="1000" b="1" dirty="0">
                <a:solidFill>
                  <a:srgbClr val="000066"/>
                </a:solidFill>
                <a:latin typeface="Arial" charset="0"/>
              </a:rPr>
              <a:t>O  PROGRAMA</a:t>
            </a:r>
          </a:p>
          <a:p>
            <a:pPr>
              <a:spcBef>
                <a:spcPct val="50000"/>
              </a:spcBef>
            </a:pPr>
            <a:endParaRPr lang="en-US" sz="1000" b="1" dirty="0">
              <a:solidFill>
                <a:srgbClr val="000066"/>
              </a:solidFill>
              <a:latin typeface="Arial" charset="0"/>
            </a:endParaRPr>
          </a:p>
          <a:p>
            <a:pPr>
              <a:spcBef>
                <a:spcPct val="50000"/>
              </a:spcBef>
            </a:pPr>
            <a:r>
              <a:rPr lang="en-US" sz="1000" b="1" dirty="0">
                <a:solidFill>
                  <a:srgbClr val="000066"/>
                </a:solidFill>
                <a:latin typeface="Arial" charset="0"/>
              </a:rPr>
              <a:t>          PROGRAMAS</a:t>
            </a:r>
          </a:p>
          <a:p>
            <a:pPr>
              <a:spcBef>
                <a:spcPct val="50000"/>
              </a:spcBef>
            </a:pPr>
            <a:r>
              <a:rPr lang="en-US" sz="1000" b="1" dirty="0">
                <a:solidFill>
                  <a:srgbClr val="000066"/>
                </a:solidFill>
                <a:latin typeface="Arial" charset="0"/>
              </a:rPr>
              <a:t>          SERVICIOS</a:t>
            </a:r>
          </a:p>
          <a:p>
            <a:pPr>
              <a:spcBef>
                <a:spcPct val="50000"/>
              </a:spcBef>
            </a:pPr>
            <a:r>
              <a:rPr lang="en-US" sz="1000" b="1" dirty="0">
                <a:solidFill>
                  <a:srgbClr val="000066"/>
                </a:solidFill>
                <a:latin typeface="Arial" charset="0"/>
              </a:rPr>
              <a:t>          PROCEDIMIENTOS</a:t>
            </a:r>
          </a:p>
        </p:txBody>
      </p:sp>
      <p:sp>
        <p:nvSpPr>
          <p:cNvPr id="31755" name="Text Box 49"/>
          <p:cNvSpPr txBox="1">
            <a:spLocks noChangeArrowheads="1"/>
          </p:cNvSpPr>
          <p:nvPr/>
        </p:nvSpPr>
        <p:spPr bwMode="auto">
          <a:xfrm>
            <a:off x="1187450" y="1988840"/>
            <a:ext cx="288925" cy="2055812"/>
          </a:xfrm>
          <a:prstGeom prst="rect">
            <a:avLst/>
          </a:prstGeom>
          <a:solidFill>
            <a:srgbClr val="FFC000"/>
          </a:solidFill>
          <a:ln w="9525">
            <a:solidFill>
              <a:schemeClr val="tx2">
                <a:lumMod val="40000"/>
                <a:lumOff val="60000"/>
              </a:schemeClr>
            </a:solidFill>
            <a:miter lim="800000"/>
            <a:headEnd/>
            <a:tailEnd/>
          </a:ln>
        </p:spPr>
        <p:txBody>
          <a:bodyPr lIns="90000" tIns="46800" rIns="90000" bIns="46800">
            <a:spAutoFit/>
          </a:bodyPr>
          <a:lstStyle/>
          <a:p>
            <a:pPr>
              <a:spcBef>
                <a:spcPct val="50000"/>
              </a:spcBef>
            </a:pPr>
            <a:r>
              <a:rPr lang="es-NI" sz="800" b="1">
                <a:solidFill>
                  <a:srgbClr val="000066"/>
                </a:solidFill>
                <a:latin typeface="Arial" charset="0"/>
              </a:rPr>
              <a:t>I</a:t>
            </a:r>
          </a:p>
          <a:p>
            <a:pPr>
              <a:spcBef>
                <a:spcPct val="50000"/>
              </a:spcBef>
            </a:pPr>
            <a:r>
              <a:rPr lang="es-NI" sz="800" b="1">
                <a:solidFill>
                  <a:srgbClr val="000066"/>
                </a:solidFill>
                <a:latin typeface="Arial" charset="0"/>
              </a:rPr>
              <a:t>N</a:t>
            </a:r>
          </a:p>
          <a:p>
            <a:pPr>
              <a:spcBef>
                <a:spcPct val="50000"/>
              </a:spcBef>
            </a:pPr>
            <a:r>
              <a:rPr lang="es-NI" sz="800" b="1">
                <a:solidFill>
                  <a:srgbClr val="000066"/>
                </a:solidFill>
                <a:latin typeface="Arial" charset="0"/>
              </a:rPr>
              <a:t>T</a:t>
            </a:r>
          </a:p>
          <a:p>
            <a:pPr>
              <a:spcBef>
                <a:spcPct val="50000"/>
              </a:spcBef>
            </a:pPr>
            <a:r>
              <a:rPr lang="es-NI" sz="800" b="1">
                <a:solidFill>
                  <a:srgbClr val="000066"/>
                </a:solidFill>
                <a:latin typeface="Arial" charset="0"/>
              </a:rPr>
              <a:t>E</a:t>
            </a:r>
          </a:p>
          <a:p>
            <a:pPr>
              <a:spcBef>
                <a:spcPct val="50000"/>
              </a:spcBef>
            </a:pPr>
            <a:r>
              <a:rPr lang="es-NI" sz="800" b="1">
                <a:solidFill>
                  <a:srgbClr val="000066"/>
                </a:solidFill>
                <a:latin typeface="Arial" charset="0"/>
              </a:rPr>
              <a:t>N</a:t>
            </a:r>
          </a:p>
          <a:p>
            <a:pPr>
              <a:spcBef>
                <a:spcPct val="50000"/>
              </a:spcBef>
            </a:pPr>
            <a:r>
              <a:rPr lang="es-NI" sz="800" b="1">
                <a:solidFill>
                  <a:srgbClr val="000066"/>
                </a:solidFill>
                <a:latin typeface="Arial" charset="0"/>
              </a:rPr>
              <a:t>C</a:t>
            </a:r>
          </a:p>
          <a:p>
            <a:pPr>
              <a:spcBef>
                <a:spcPct val="50000"/>
              </a:spcBef>
            </a:pPr>
            <a:r>
              <a:rPr lang="es-NI" sz="800" b="1">
                <a:solidFill>
                  <a:srgbClr val="000066"/>
                </a:solidFill>
                <a:latin typeface="Arial" charset="0"/>
              </a:rPr>
              <a:t>I</a:t>
            </a:r>
          </a:p>
          <a:p>
            <a:pPr>
              <a:spcBef>
                <a:spcPct val="50000"/>
              </a:spcBef>
            </a:pPr>
            <a:r>
              <a:rPr lang="es-NI" sz="800" b="1">
                <a:solidFill>
                  <a:srgbClr val="000066"/>
                </a:solidFill>
                <a:latin typeface="Arial" charset="0"/>
              </a:rPr>
              <a:t>O</a:t>
            </a:r>
          </a:p>
          <a:p>
            <a:pPr>
              <a:spcBef>
                <a:spcPct val="50000"/>
              </a:spcBef>
            </a:pPr>
            <a:r>
              <a:rPr lang="es-NI" sz="800" b="1">
                <a:solidFill>
                  <a:srgbClr val="000066"/>
                </a:solidFill>
                <a:latin typeface="Arial" charset="0"/>
              </a:rPr>
              <a:t>N</a:t>
            </a:r>
          </a:p>
          <a:p>
            <a:pPr>
              <a:spcBef>
                <a:spcPct val="50000"/>
              </a:spcBef>
            </a:pPr>
            <a:r>
              <a:rPr lang="es-NI" sz="800" b="1">
                <a:solidFill>
                  <a:srgbClr val="000066"/>
                </a:solidFill>
                <a:latin typeface="Arial" charset="0"/>
              </a:rPr>
              <a:t>E</a:t>
            </a:r>
          </a:p>
          <a:p>
            <a:pPr>
              <a:spcBef>
                <a:spcPct val="50000"/>
              </a:spcBef>
            </a:pPr>
            <a:r>
              <a:rPr lang="es-NI" sz="800" b="1">
                <a:solidFill>
                  <a:srgbClr val="000066"/>
                </a:solidFill>
                <a:latin typeface="Arial" charset="0"/>
              </a:rPr>
              <a:t>S</a:t>
            </a:r>
          </a:p>
        </p:txBody>
      </p:sp>
      <p:sp>
        <p:nvSpPr>
          <p:cNvPr id="31756" name="Text Box 51"/>
          <p:cNvSpPr txBox="1">
            <a:spLocks noChangeArrowheads="1"/>
          </p:cNvSpPr>
          <p:nvPr/>
        </p:nvSpPr>
        <p:spPr bwMode="auto">
          <a:xfrm>
            <a:off x="5292725" y="2060575"/>
            <a:ext cx="279400" cy="1616075"/>
          </a:xfrm>
          <a:prstGeom prst="rect">
            <a:avLst/>
          </a:prstGeom>
          <a:noFill/>
          <a:ln w="9525">
            <a:noFill/>
            <a:miter lim="800000"/>
            <a:headEnd/>
            <a:tailEnd/>
          </a:ln>
        </p:spPr>
        <p:txBody>
          <a:bodyPr wrap="none" lIns="90000" tIns="46800" rIns="90000" bIns="46800">
            <a:spAutoFit/>
          </a:bodyPr>
          <a:lstStyle/>
          <a:p>
            <a:r>
              <a:rPr lang="es-NI" sz="1000">
                <a:solidFill>
                  <a:schemeClr val="folHlink"/>
                </a:solidFill>
                <a:latin typeface="Arial" charset="0"/>
              </a:rPr>
              <a:t>R</a:t>
            </a:r>
          </a:p>
          <a:p>
            <a:r>
              <a:rPr lang="es-NI" sz="1000">
                <a:solidFill>
                  <a:schemeClr val="folHlink"/>
                </a:solidFill>
                <a:latin typeface="Arial" charset="0"/>
              </a:rPr>
              <a:t>E</a:t>
            </a:r>
          </a:p>
          <a:p>
            <a:r>
              <a:rPr lang="es-NI" sz="1000">
                <a:solidFill>
                  <a:schemeClr val="folHlink"/>
                </a:solidFill>
                <a:latin typeface="Arial" charset="0"/>
              </a:rPr>
              <a:t>S</a:t>
            </a:r>
          </a:p>
          <a:p>
            <a:r>
              <a:rPr lang="es-NI" sz="1000">
                <a:solidFill>
                  <a:schemeClr val="folHlink"/>
                </a:solidFill>
                <a:latin typeface="Arial" charset="0"/>
              </a:rPr>
              <a:t>U</a:t>
            </a:r>
          </a:p>
          <a:p>
            <a:r>
              <a:rPr lang="es-NI" sz="1000">
                <a:solidFill>
                  <a:schemeClr val="folHlink"/>
                </a:solidFill>
                <a:latin typeface="Arial" charset="0"/>
              </a:rPr>
              <a:t>L</a:t>
            </a:r>
          </a:p>
          <a:p>
            <a:r>
              <a:rPr lang="es-NI" sz="1000">
                <a:solidFill>
                  <a:schemeClr val="folHlink"/>
                </a:solidFill>
                <a:latin typeface="Arial" charset="0"/>
              </a:rPr>
              <a:t>T</a:t>
            </a:r>
          </a:p>
          <a:p>
            <a:r>
              <a:rPr lang="es-NI" sz="1000">
                <a:solidFill>
                  <a:schemeClr val="folHlink"/>
                </a:solidFill>
                <a:latin typeface="Arial" charset="0"/>
              </a:rPr>
              <a:t>A</a:t>
            </a:r>
          </a:p>
          <a:p>
            <a:r>
              <a:rPr lang="es-NI" sz="1000">
                <a:solidFill>
                  <a:schemeClr val="folHlink"/>
                </a:solidFill>
                <a:latin typeface="Arial" charset="0"/>
              </a:rPr>
              <a:t>D</a:t>
            </a:r>
          </a:p>
          <a:p>
            <a:r>
              <a:rPr lang="es-NI" sz="1000">
                <a:solidFill>
                  <a:schemeClr val="folHlink"/>
                </a:solidFill>
                <a:latin typeface="Arial" charset="0"/>
              </a:rPr>
              <a:t>O</a:t>
            </a:r>
          </a:p>
          <a:p>
            <a:r>
              <a:rPr lang="es-NI" sz="1000">
                <a:solidFill>
                  <a:schemeClr val="folHlink"/>
                </a:solidFill>
                <a:latin typeface="Arial" charset="0"/>
              </a:rPr>
              <a:t>S</a:t>
            </a:r>
          </a:p>
        </p:txBody>
      </p:sp>
      <p:sp>
        <p:nvSpPr>
          <p:cNvPr id="31757" name="Text Box 54"/>
          <p:cNvSpPr txBox="1">
            <a:spLocks noChangeArrowheads="1"/>
          </p:cNvSpPr>
          <p:nvPr/>
        </p:nvSpPr>
        <p:spPr bwMode="auto">
          <a:xfrm>
            <a:off x="2159000" y="1989138"/>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1758" name="AutoShape 56"/>
          <p:cNvSpPr>
            <a:spLocks noChangeArrowheads="1"/>
          </p:cNvSpPr>
          <p:nvPr/>
        </p:nvSpPr>
        <p:spPr bwMode="auto">
          <a:xfrm rot="1983015">
            <a:off x="4859338" y="3860800"/>
            <a:ext cx="647700" cy="865188"/>
          </a:xfrm>
          <a:prstGeom prst="rightArrow">
            <a:avLst>
              <a:gd name="adj1" fmla="val 44583"/>
              <a:gd name="adj2" fmla="val 46815"/>
            </a:avLst>
          </a:prstGeom>
          <a:solidFill>
            <a:srgbClr val="800000"/>
          </a:solidFill>
          <a:ln w="9525">
            <a:solidFill>
              <a:srgbClr val="000000"/>
            </a:solidFill>
            <a:miter lim="800000"/>
            <a:headEnd/>
            <a:tailEnd/>
          </a:ln>
        </p:spPr>
        <p:txBody>
          <a:bodyPr wrap="none" lIns="90000" tIns="46800" rIns="90000" bIns="46800" anchor="ctr"/>
          <a:lstStyle/>
          <a:p>
            <a:endParaRPr lang="es-MX"/>
          </a:p>
        </p:txBody>
      </p:sp>
      <p:sp>
        <p:nvSpPr>
          <p:cNvPr id="31759" name="Text Box 89"/>
          <p:cNvSpPr txBox="1">
            <a:spLocks noChangeArrowheads="1"/>
          </p:cNvSpPr>
          <p:nvPr/>
        </p:nvSpPr>
        <p:spPr bwMode="auto">
          <a:xfrm>
            <a:off x="2033588" y="141288"/>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1760" name="AutoShape 90"/>
          <p:cNvSpPr>
            <a:spLocks noChangeArrowheads="1"/>
          </p:cNvSpPr>
          <p:nvPr/>
        </p:nvSpPr>
        <p:spPr bwMode="auto">
          <a:xfrm rot="1431610">
            <a:off x="250825" y="2349500"/>
            <a:ext cx="792163" cy="288925"/>
          </a:xfrm>
          <a:prstGeom prst="wave">
            <a:avLst>
              <a:gd name="adj1" fmla="val 13005"/>
              <a:gd name="adj2" fmla="val 1116"/>
            </a:avLst>
          </a:prstGeom>
          <a:solidFill>
            <a:srgbClr val="FFC000"/>
          </a:solidFill>
          <a:ln w="9525">
            <a:solidFill>
              <a:schemeClr val="tx2">
                <a:lumMod val="40000"/>
                <a:lumOff val="60000"/>
              </a:schemeClr>
            </a:solidFill>
            <a:round/>
            <a:headEnd/>
            <a:tailEnd/>
          </a:ln>
        </p:spPr>
        <p:txBody>
          <a:bodyPr wrap="none" lIns="90000" tIns="46800" rIns="90000" bIns="46800" anchor="ctr"/>
          <a:lstStyle/>
          <a:p>
            <a:endParaRPr lang="es-MX"/>
          </a:p>
        </p:txBody>
      </p:sp>
      <p:sp>
        <p:nvSpPr>
          <p:cNvPr id="31761" name="AutoShape 91"/>
          <p:cNvSpPr>
            <a:spLocks noChangeArrowheads="1"/>
          </p:cNvSpPr>
          <p:nvPr/>
        </p:nvSpPr>
        <p:spPr bwMode="auto">
          <a:xfrm rot="-2302599">
            <a:off x="179388" y="2997200"/>
            <a:ext cx="936625" cy="288925"/>
          </a:xfrm>
          <a:prstGeom prst="wave">
            <a:avLst>
              <a:gd name="adj1" fmla="val 13005"/>
              <a:gd name="adj2" fmla="val 1116"/>
            </a:avLst>
          </a:prstGeom>
          <a:solidFill>
            <a:srgbClr val="FFC000"/>
          </a:solidFill>
          <a:ln w="9525">
            <a:solidFill>
              <a:schemeClr val="tx2">
                <a:lumMod val="40000"/>
                <a:lumOff val="60000"/>
              </a:schemeClr>
            </a:solidFill>
            <a:round/>
            <a:headEnd/>
            <a:tailEnd/>
          </a:ln>
        </p:spPr>
        <p:txBody>
          <a:bodyPr wrap="none" lIns="90000" tIns="46800" rIns="90000" bIns="46800" anchor="ctr"/>
          <a:lstStyle/>
          <a:p>
            <a:endParaRPr lang="es-MX"/>
          </a:p>
        </p:txBody>
      </p:sp>
      <p:sp>
        <p:nvSpPr>
          <p:cNvPr id="31762" name="Text Box 92"/>
          <p:cNvSpPr txBox="1">
            <a:spLocks noChangeArrowheads="1"/>
          </p:cNvSpPr>
          <p:nvPr/>
        </p:nvSpPr>
        <p:spPr bwMode="auto">
          <a:xfrm>
            <a:off x="0" y="2133600"/>
            <a:ext cx="792163" cy="248402"/>
          </a:xfrm>
          <a:prstGeom prst="rect">
            <a:avLst/>
          </a:prstGeom>
          <a:noFill/>
          <a:ln w="9525">
            <a:noFill/>
            <a:miter lim="800000"/>
            <a:headEnd/>
            <a:tailEnd/>
          </a:ln>
        </p:spPr>
        <p:txBody>
          <a:bodyPr lIns="90000" tIns="46800" rIns="90000" bIns="46800">
            <a:spAutoFit/>
          </a:bodyPr>
          <a:lstStyle/>
          <a:p>
            <a:pPr>
              <a:spcBef>
                <a:spcPct val="50000"/>
              </a:spcBef>
            </a:pPr>
            <a:r>
              <a:rPr lang="es-NI" sz="1000" dirty="0">
                <a:solidFill>
                  <a:srgbClr val="000066"/>
                </a:solidFill>
                <a:latin typeface="Arial" charset="0"/>
              </a:rPr>
              <a:t>GENTE</a:t>
            </a:r>
          </a:p>
        </p:txBody>
      </p:sp>
      <p:sp>
        <p:nvSpPr>
          <p:cNvPr id="31763" name="Text Box 97"/>
          <p:cNvSpPr txBox="1">
            <a:spLocks noChangeArrowheads="1"/>
          </p:cNvSpPr>
          <p:nvPr/>
        </p:nvSpPr>
        <p:spPr bwMode="auto">
          <a:xfrm>
            <a:off x="160338" y="1725613"/>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1764" name="Text Box 99"/>
          <p:cNvSpPr txBox="1">
            <a:spLocks noChangeArrowheads="1"/>
          </p:cNvSpPr>
          <p:nvPr/>
        </p:nvSpPr>
        <p:spPr bwMode="auto">
          <a:xfrm>
            <a:off x="0" y="2565400"/>
            <a:ext cx="907919" cy="248402"/>
          </a:xfrm>
          <a:prstGeom prst="rect">
            <a:avLst/>
          </a:prstGeom>
          <a:noFill/>
          <a:ln w="9525">
            <a:noFill/>
            <a:miter lim="800000"/>
            <a:headEnd/>
            <a:tailEnd/>
          </a:ln>
        </p:spPr>
        <p:txBody>
          <a:bodyPr wrap="none" lIns="90000" tIns="46800" rIns="90000" bIns="46800">
            <a:spAutoFit/>
          </a:bodyPr>
          <a:lstStyle/>
          <a:p>
            <a:r>
              <a:rPr lang="es-NI" sz="1000" dirty="0">
                <a:solidFill>
                  <a:srgbClr val="000066"/>
                </a:solidFill>
                <a:latin typeface="Arial" charset="0"/>
              </a:rPr>
              <a:t>RECURSOS</a:t>
            </a:r>
          </a:p>
        </p:txBody>
      </p:sp>
      <p:sp>
        <p:nvSpPr>
          <p:cNvPr id="31765" name="Text Box 102"/>
          <p:cNvSpPr txBox="1">
            <a:spLocks noChangeArrowheads="1"/>
          </p:cNvSpPr>
          <p:nvPr/>
        </p:nvSpPr>
        <p:spPr bwMode="auto">
          <a:xfrm>
            <a:off x="0" y="3068638"/>
            <a:ext cx="1042988" cy="248402"/>
          </a:xfrm>
          <a:prstGeom prst="rect">
            <a:avLst/>
          </a:prstGeom>
          <a:noFill/>
          <a:ln w="9525">
            <a:noFill/>
            <a:miter lim="800000"/>
            <a:headEnd/>
            <a:tailEnd/>
          </a:ln>
        </p:spPr>
        <p:txBody>
          <a:bodyPr lIns="90000" tIns="46800" rIns="90000" bIns="46800">
            <a:spAutoFit/>
          </a:bodyPr>
          <a:lstStyle/>
          <a:p>
            <a:pPr>
              <a:spcBef>
                <a:spcPct val="50000"/>
              </a:spcBef>
            </a:pPr>
            <a:r>
              <a:rPr lang="es-NI" sz="1000">
                <a:solidFill>
                  <a:srgbClr val="000066"/>
                </a:solidFill>
                <a:latin typeface="Arial" charset="0"/>
              </a:rPr>
              <a:t>FACILIDADES</a:t>
            </a:r>
          </a:p>
        </p:txBody>
      </p:sp>
      <p:sp>
        <p:nvSpPr>
          <p:cNvPr id="31766" name="Text Box 113"/>
          <p:cNvSpPr txBox="1">
            <a:spLocks noChangeArrowheads="1"/>
          </p:cNvSpPr>
          <p:nvPr/>
        </p:nvSpPr>
        <p:spPr bwMode="auto">
          <a:xfrm rot="1419760">
            <a:off x="2912498" y="1482350"/>
            <a:ext cx="874255" cy="248402"/>
          </a:xfrm>
          <a:prstGeom prst="rect">
            <a:avLst/>
          </a:prstGeom>
          <a:noFill/>
          <a:ln w="9525">
            <a:noFill/>
            <a:miter lim="800000"/>
            <a:headEnd/>
            <a:tailEnd/>
          </a:ln>
        </p:spPr>
        <p:txBody>
          <a:bodyPr wrap="none" lIns="90000" tIns="46800" rIns="90000" bIns="46800">
            <a:spAutoFit/>
          </a:bodyPr>
          <a:lstStyle/>
          <a:p>
            <a:r>
              <a:rPr lang="es-NI" sz="1000" b="1" dirty="0">
                <a:solidFill>
                  <a:srgbClr val="000066"/>
                </a:solidFill>
                <a:latin typeface="Arial Black" pitchFamily="34" charset="0"/>
              </a:rPr>
              <a:t>EXTERNO</a:t>
            </a:r>
          </a:p>
        </p:txBody>
      </p:sp>
      <p:sp>
        <p:nvSpPr>
          <p:cNvPr id="31767" name="Text Box 129"/>
          <p:cNvSpPr txBox="1">
            <a:spLocks noChangeArrowheads="1"/>
          </p:cNvSpPr>
          <p:nvPr/>
        </p:nvSpPr>
        <p:spPr bwMode="auto">
          <a:xfrm rot="-1318117">
            <a:off x="967702" y="1626812"/>
            <a:ext cx="896697" cy="248402"/>
          </a:xfrm>
          <a:prstGeom prst="rect">
            <a:avLst/>
          </a:prstGeom>
          <a:noFill/>
          <a:ln w="9525">
            <a:noFill/>
            <a:miter lim="800000"/>
            <a:headEnd/>
            <a:tailEnd/>
          </a:ln>
        </p:spPr>
        <p:txBody>
          <a:bodyPr wrap="none" lIns="90000" tIns="46800" rIns="90000" bIns="46800">
            <a:spAutoFit/>
          </a:bodyPr>
          <a:lstStyle/>
          <a:p>
            <a:r>
              <a:rPr lang="es-NI" sz="1000" b="1" dirty="0">
                <a:solidFill>
                  <a:srgbClr val="000066"/>
                </a:solidFill>
                <a:latin typeface="Arial Black" pitchFamily="34" charset="0"/>
              </a:rPr>
              <a:t>ENTORNO</a:t>
            </a:r>
          </a:p>
        </p:txBody>
      </p:sp>
      <p:sp>
        <p:nvSpPr>
          <p:cNvPr id="31768" name="Text Box 135"/>
          <p:cNvSpPr txBox="1">
            <a:spLocks noChangeArrowheads="1"/>
          </p:cNvSpPr>
          <p:nvPr/>
        </p:nvSpPr>
        <p:spPr bwMode="auto">
          <a:xfrm>
            <a:off x="4500563" y="1052513"/>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1769" name="Text Box 138"/>
          <p:cNvSpPr txBox="1">
            <a:spLocks noChangeArrowheads="1"/>
          </p:cNvSpPr>
          <p:nvPr/>
        </p:nvSpPr>
        <p:spPr bwMode="auto">
          <a:xfrm rot="-1321806">
            <a:off x="3199835" y="4074737"/>
            <a:ext cx="874255" cy="248402"/>
          </a:xfrm>
          <a:prstGeom prst="rect">
            <a:avLst/>
          </a:prstGeom>
          <a:noFill/>
          <a:ln w="9525">
            <a:noFill/>
            <a:miter lim="800000"/>
            <a:headEnd/>
            <a:tailEnd/>
          </a:ln>
        </p:spPr>
        <p:txBody>
          <a:bodyPr wrap="none" lIns="90000" tIns="46800" rIns="90000" bIns="46800">
            <a:spAutoFit/>
          </a:bodyPr>
          <a:lstStyle/>
          <a:p>
            <a:r>
              <a:rPr lang="es-NI" sz="1000" b="1" dirty="0">
                <a:solidFill>
                  <a:srgbClr val="000066"/>
                </a:solidFill>
                <a:latin typeface="Arial Black" pitchFamily="34" charset="0"/>
              </a:rPr>
              <a:t>EXTERNO</a:t>
            </a:r>
          </a:p>
        </p:txBody>
      </p:sp>
      <p:sp>
        <p:nvSpPr>
          <p:cNvPr id="31770" name="Text Box 139"/>
          <p:cNvSpPr txBox="1">
            <a:spLocks noChangeArrowheads="1"/>
          </p:cNvSpPr>
          <p:nvPr/>
        </p:nvSpPr>
        <p:spPr bwMode="auto">
          <a:xfrm rot="910024">
            <a:off x="1183602" y="4219200"/>
            <a:ext cx="896697" cy="248402"/>
          </a:xfrm>
          <a:prstGeom prst="rect">
            <a:avLst/>
          </a:prstGeom>
          <a:noFill/>
          <a:ln w="9525">
            <a:noFill/>
            <a:miter lim="800000"/>
            <a:headEnd/>
            <a:tailEnd/>
          </a:ln>
        </p:spPr>
        <p:txBody>
          <a:bodyPr wrap="none" lIns="90000" tIns="46800" rIns="90000" bIns="46800">
            <a:spAutoFit/>
          </a:bodyPr>
          <a:lstStyle/>
          <a:p>
            <a:r>
              <a:rPr lang="es-NI" sz="1000" b="1" dirty="0">
                <a:solidFill>
                  <a:srgbClr val="000066"/>
                </a:solidFill>
                <a:latin typeface="Arial Black" pitchFamily="34" charset="0"/>
              </a:rPr>
              <a:t>ENTORNO</a:t>
            </a:r>
          </a:p>
        </p:txBody>
      </p:sp>
      <p:sp>
        <p:nvSpPr>
          <p:cNvPr id="31771" name="Text Box 140"/>
          <p:cNvSpPr txBox="1">
            <a:spLocks noChangeArrowheads="1"/>
          </p:cNvSpPr>
          <p:nvPr/>
        </p:nvSpPr>
        <p:spPr bwMode="auto">
          <a:xfrm>
            <a:off x="0" y="0"/>
            <a:ext cx="4535488" cy="648512"/>
          </a:xfrm>
          <a:prstGeom prst="rect">
            <a:avLst/>
          </a:prstGeom>
          <a:noFill/>
          <a:ln w="9525">
            <a:noFill/>
            <a:miter lim="800000"/>
            <a:headEnd/>
            <a:tailEnd/>
          </a:ln>
        </p:spPr>
        <p:txBody>
          <a:bodyPr lIns="90000" tIns="46800" rIns="90000" bIns="46800">
            <a:spAutoFit/>
          </a:bodyPr>
          <a:lstStyle/>
          <a:p>
            <a:pPr algn="ctr">
              <a:spcBef>
                <a:spcPct val="50000"/>
              </a:spcBef>
            </a:pPr>
            <a:r>
              <a:rPr lang="es-NI" sz="1800" dirty="0">
                <a:solidFill>
                  <a:srgbClr val="000066"/>
                </a:solidFill>
                <a:latin typeface="Trebuchet MS" pitchFamily="34" charset="0"/>
              </a:rPr>
              <a:t>Proceso de Autoevaluación orientado al mejoramiento.</a:t>
            </a:r>
          </a:p>
        </p:txBody>
      </p:sp>
      <p:sp>
        <p:nvSpPr>
          <p:cNvPr id="31772" name="Text Box 141"/>
          <p:cNvSpPr txBox="1">
            <a:spLocks noChangeArrowheads="1"/>
          </p:cNvSpPr>
          <p:nvPr/>
        </p:nvSpPr>
        <p:spPr bwMode="auto">
          <a:xfrm>
            <a:off x="3311525" y="476250"/>
            <a:ext cx="5832475" cy="825500"/>
          </a:xfrm>
          <a:prstGeom prst="rect">
            <a:avLst/>
          </a:prstGeom>
          <a:noFill/>
          <a:ln w="9525">
            <a:noFill/>
            <a:miter lim="800000"/>
            <a:headEnd/>
            <a:tailEnd/>
          </a:ln>
        </p:spPr>
        <p:txBody>
          <a:bodyPr lIns="90000" tIns="46800" rIns="90000" bIns="46800">
            <a:spAutoFit/>
          </a:bodyPr>
          <a:lstStyle/>
          <a:p>
            <a:pPr>
              <a:spcBef>
                <a:spcPct val="50000"/>
              </a:spcBef>
            </a:pPr>
            <a:r>
              <a:rPr lang="es-NI" sz="1600"/>
              <a:t>En un proceso de autoevaluación que habilita a los participantes a lograr apropiación psicológica de las propuestas para el cambio……….</a:t>
            </a:r>
          </a:p>
        </p:txBody>
      </p:sp>
      <p:sp>
        <p:nvSpPr>
          <p:cNvPr id="31773" name="Text Box 142"/>
          <p:cNvSpPr txBox="1">
            <a:spLocks noChangeArrowheads="1"/>
          </p:cNvSpPr>
          <p:nvPr/>
        </p:nvSpPr>
        <p:spPr bwMode="auto">
          <a:xfrm>
            <a:off x="5580063" y="1484313"/>
            <a:ext cx="3563937" cy="1314450"/>
          </a:xfrm>
          <a:prstGeom prst="rect">
            <a:avLst/>
          </a:prstGeom>
          <a:noFill/>
          <a:ln w="9525">
            <a:noFill/>
            <a:miter lim="800000"/>
            <a:headEnd/>
            <a:tailEnd/>
          </a:ln>
        </p:spPr>
        <p:txBody>
          <a:bodyPr lIns="90000" tIns="46800" rIns="90000" bIns="46800">
            <a:spAutoFit/>
          </a:bodyPr>
          <a:lstStyle/>
          <a:p>
            <a:pPr>
              <a:spcBef>
                <a:spcPct val="50000"/>
              </a:spcBef>
            </a:pPr>
            <a:r>
              <a:rPr lang="es-NI" sz="1600"/>
              <a:t>……..bajo condiciones de confianza, incentivos, asistencia técnica, liderazgo efectivo y elección de diseño (qué estudiar, como y en que secuencia)……….</a:t>
            </a:r>
          </a:p>
        </p:txBody>
      </p:sp>
      <p:sp>
        <p:nvSpPr>
          <p:cNvPr id="31774" name="Text Box 144"/>
          <p:cNvSpPr txBox="1">
            <a:spLocks noChangeArrowheads="1"/>
          </p:cNvSpPr>
          <p:nvPr/>
        </p:nvSpPr>
        <p:spPr bwMode="auto">
          <a:xfrm>
            <a:off x="5921375" y="3117850"/>
            <a:ext cx="2789238" cy="581025"/>
          </a:xfrm>
          <a:prstGeom prst="rect">
            <a:avLst/>
          </a:prstGeom>
          <a:noFill/>
          <a:ln w="9525">
            <a:noFill/>
            <a:miter lim="800000"/>
            <a:headEnd/>
            <a:tailEnd/>
          </a:ln>
        </p:spPr>
        <p:txBody>
          <a:bodyPr wrap="none" lIns="90000" tIns="46800" rIns="90000" bIns="46800">
            <a:spAutoFit/>
          </a:bodyPr>
          <a:lstStyle/>
          <a:p>
            <a:r>
              <a:rPr lang="es-NI" sz="1600"/>
              <a:t>…..es estudiado a través de </a:t>
            </a:r>
          </a:p>
          <a:p>
            <a:r>
              <a:rPr lang="es-NI" sz="1600"/>
              <a:t>mecanismos tales como:</a:t>
            </a:r>
          </a:p>
        </p:txBody>
      </p:sp>
      <p:sp>
        <p:nvSpPr>
          <p:cNvPr id="31775" name="Text Box 146"/>
          <p:cNvSpPr txBox="1">
            <a:spLocks noChangeArrowheads="1"/>
          </p:cNvSpPr>
          <p:nvPr/>
        </p:nvSpPr>
        <p:spPr bwMode="auto">
          <a:xfrm>
            <a:off x="5795963" y="4076700"/>
            <a:ext cx="2592387" cy="2536825"/>
          </a:xfrm>
          <a:prstGeom prst="rect">
            <a:avLst/>
          </a:prstGeom>
          <a:noFill/>
          <a:ln w="9525">
            <a:noFill/>
            <a:miter lim="800000"/>
            <a:headEnd/>
            <a:tailEnd/>
          </a:ln>
        </p:spPr>
        <p:txBody>
          <a:bodyPr lIns="90000" tIns="46800" rIns="90000" bIns="46800">
            <a:spAutoFit/>
          </a:bodyPr>
          <a:lstStyle/>
          <a:p>
            <a:pPr>
              <a:spcBef>
                <a:spcPct val="50000"/>
              </a:spcBef>
              <a:buFontTx/>
              <a:buChar char="•"/>
            </a:pPr>
            <a:r>
              <a:rPr lang="es-NI" sz="1600"/>
              <a:t>Colección de hechos.</a:t>
            </a:r>
          </a:p>
          <a:p>
            <a:pPr>
              <a:spcBef>
                <a:spcPct val="50000"/>
              </a:spcBef>
              <a:buFontTx/>
              <a:buChar char="•"/>
            </a:pPr>
            <a:r>
              <a:rPr lang="es-NI" sz="1600"/>
              <a:t>Análisis de tendencias.</a:t>
            </a:r>
          </a:p>
          <a:p>
            <a:pPr>
              <a:spcBef>
                <a:spcPct val="50000"/>
              </a:spcBef>
              <a:buFontTx/>
              <a:buChar char="•"/>
            </a:pPr>
            <a:r>
              <a:rPr lang="es-NI" sz="1600"/>
              <a:t>Entrevistas.</a:t>
            </a:r>
          </a:p>
          <a:p>
            <a:pPr>
              <a:spcBef>
                <a:spcPct val="50000"/>
              </a:spcBef>
              <a:buFontTx/>
              <a:buChar char="•"/>
            </a:pPr>
            <a:r>
              <a:rPr lang="es-NI" sz="1600"/>
              <a:t>Organizar Grupos.</a:t>
            </a:r>
          </a:p>
          <a:p>
            <a:pPr>
              <a:spcBef>
                <a:spcPct val="50000"/>
              </a:spcBef>
              <a:buFontTx/>
              <a:buChar char="•"/>
            </a:pPr>
            <a:r>
              <a:rPr lang="es-NI" sz="1600"/>
              <a:t>Talleres o retiro.</a:t>
            </a:r>
          </a:p>
          <a:p>
            <a:pPr>
              <a:spcBef>
                <a:spcPct val="50000"/>
              </a:spcBef>
              <a:buFontTx/>
              <a:buChar char="•"/>
            </a:pPr>
            <a:r>
              <a:rPr lang="es-NI" sz="1600"/>
              <a:t>Cuestionarios.</a:t>
            </a:r>
          </a:p>
          <a:p>
            <a:pPr>
              <a:spcBef>
                <a:spcPct val="50000"/>
              </a:spcBef>
              <a:buFontTx/>
              <a:buChar char="•"/>
            </a:pPr>
            <a:r>
              <a:rPr lang="es-NI" sz="1600"/>
              <a:t>Grupos focales.</a:t>
            </a:r>
          </a:p>
        </p:txBody>
      </p:sp>
      <p:sp>
        <p:nvSpPr>
          <p:cNvPr id="31776" name="Text Box 147"/>
          <p:cNvSpPr txBox="1">
            <a:spLocks noChangeArrowheads="1"/>
          </p:cNvSpPr>
          <p:nvPr/>
        </p:nvSpPr>
        <p:spPr bwMode="auto">
          <a:xfrm>
            <a:off x="8388350" y="6515100"/>
            <a:ext cx="755650" cy="366713"/>
          </a:xfrm>
          <a:prstGeom prst="rect">
            <a:avLst/>
          </a:prstGeom>
          <a:noFill/>
          <a:ln w="9525">
            <a:noFill/>
            <a:miter lim="800000"/>
            <a:headEnd/>
            <a:tailEnd/>
          </a:ln>
        </p:spPr>
        <p:txBody>
          <a:bodyPr lIns="90000" tIns="46800" rIns="90000" bIns="46800">
            <a:spAutoFit/>
          </a:bodyPr>
          <a:lstStyle/>
          <a:p>
            <a:pPr>
              <a:spcBef>
                <a:spcPct val="50000"/>
              </a:spcBef>
            </a:pPr>
            <a:endParaRPr lang="es-NI" sz="1800"/>
          </a:p>
        </p:txBody>
      </p:sp>
      <p:sp>
        <p:nvSpPr>
          <p:cNvPr id="31777" name="Text Box 148"/>
          <p:cNvSpPr txBox="1">
            <a:spLocks noChangeArrowheads="1"/>
          </p:cNvSpPr>
          <p:nvPr/>
        </p:nvSpPr>
        <p:spPr bwMode="auto">
          <a:xfrm>
            <a:off x="7885113" y="6491288"/>
            <a:ext cx="1258887" cy="366712"/>
          </a:xfrm>
          <a:prstGeom prst="rect">
            <a:avLst/>
          </a:prstGeom>
          <a:noFill/>
          <a:ln w="9525">
            <a:noFill/>
            <a:miter lim="800000"/>
            <a:headEnd/>
            <a:tailEnd/>
          </a:ln>
        </p:spPr>
        <p:txBody>
          <a:bodyPr lIns="90000" tIns="46800" rIns="90000" bIns="46800">
            <a:spAutoFit/>
          </a:bodyPr>
          <a:lstStyle/>
          <a:p>
            <a:pPr>
              <a:spcBef>
                <a:spcPct val="50000"/>
              </a:spcBef>
            </a:pPr>
            <a:r>
              <a:rPr lang="es-NI" sz="1800"/>
              <a:t>Continua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4"/>
          <p:cNvSpPr>
            <a:spLocks noChangeArrowheads="1"/>
          </p:cNvSpPr>
          <p:nvPr/>
        </p:nvSpPr>
        <p:spPr bwMode="auto">
          <a:xfrm rot="1983015">
            <a:off x="468313" y="404813"/>
            <a:ext cx="647700" cy="865187"/>
          </a:xfrm>
          <a:prstGeom prst="rightArrow">
            <a:avLst>
              <a:gd name="adj1" fmla="val 44583"/>
              <a:gd name="adj2" fmla="val 46815"/>
            </a:avLst>
          </a:prstGeom>
          <a:solidFill>
            <a:srgbClr val="800000"/>
          </a:solidFill>
          <a:ln w="9525">
            <a:solidFill>
              <a:srgbClr val="000000"/>
            </a:solidFill>
            <a:miter lim="800000"/>
            <a:headEnd/>
            <a:tailEnd/>
          </a:ln>
        </p:spPr>
        <p:txBody>
          <a:bodyPr wrap="none" lIns="90000" tIns="46800" rIns="90000" bIns="46800" anchor="ctr"/>
          <a:lstStyle/>
          <a:p>
            <a:endParaRPr lang="es-MX"/>
          </a:p>
        </p:txBody>
      </p:sp>
      <p:sp>
        <p:nvSpPr>
          <p:cNvPr id="32771" name="Text Box 5"/>
          <p:cNvSpPr txBox="1">
            <a:spLocks noChangeArrowheads="1"/>
          </p:cNvSpPr>
          <p:nvPr/>
        </p:nvSpPr>
        <p:spPr bwMode="auto">
          <a:xfrm>
            <a:off x="1331640" y="548680"/>
            <a:ext cx="2736850" cy="5357493"/>
          </a:xfrm>
          <a:prstGeom prst="rect">
            <a:avLst/>
          </a:prstGeom>
          <a:noFill/>
          <a:ln w="9525">
            <a:noFill/>
            <a:miter lim="800000"/>
            <a:headEnd/>
            <a:tailEnd/>
          </a:ln>
        </p:spPr>
        <p:txBody>
          <a:bodyPr lIns="90000" tIns="46800" rIns="90000" bIns="46800">
            <a:spAutoFit/>
          </a:bodyPr>
          <a:lstStyle/>
          <a:p>
            <a:pPr>
              <a:spcBef>
                <a:spcPct val="50000"/>
              </a:spcBef>
              <a:buFontTx/>
              <a:buChar char="•"/>
            </a:pPr>
            <a:r>
              <a:rPr lang="es-NI" sz="1800" dirty="0">
                <a:latin typeface="Trebuchet MS" pitchFamily="34" charset="0"/>
              </a:rPr>
              <a:t>Consultores.</a:t>
            </a:r>
          </a:p>
          <a:p>
            <a:pPr>
              <a:spcBef>
                <a:spcPct val="50000"/>
              </a:spcBef>
              <a:buFontTx/>
              <a:buChar char="•"/>
            </a:pPr>
            <a:r>
              <a:rPr lang="es-NI" sz="1800" dirty="0">
                <a:latin typeface="Trebuchet MS" pitchFamily="34" charset="0"/>
              </a:rPr>
              <a:t>Visita a otros lugares.</a:t>
            </a:r>
          </a:p>
          <a:p>
            <a:pPr>
              <a:spcBef>
                <a:spcPct val="50000"/>
              </a:spcBef>
              <a:buFontTx/>
              <a:buChar char="•"/>
            </a:pPr>
            <a:r>
              <a:rPr lang="es-NI" sz="1800" dirty="0">
                <a:latin typeface="Trebuchet MS" pitchFamily="34" charset="0"/>
              </a:rPr>
              <a:t>Pruebas de graduados.</a:t>
            </a:r>
          </a:p>
          <a:p>
            <a:pPr>
              <a:spcBef>
                <a:spcPct val="50000"/>
              </a:spcBef>
              <a:buFontTx/>
              <a:buChar char="•"/>
            </a:pPr>
            <a:r>
              <a:rPr lang="es-NI" sz="1800" dirty="0">
                <a:latin typeface="Trebuchet MS" pitchFamily="34" charset="0"/>
              </a:rPr>
              <a:t>Revisión selectiva de exámenes.</a:t>
            </a:r>
          </a:p>
          <a:p>
            <a:pPr>
              <a:spcBef>
                <a:spcPct val="50000"/>
              </a:spcBef>
              <a:buFontTx/>
              <a:buChar char="•"/>
            </a:pPr>
            <a:r>
              <a:rPr lang="es-NI" sz="1800" dirty="0">
                <a:latin typeface="Trebuchet MS" pitchFamily="34" charset="0"/>
              </a:rPr>
              <a:t>Escudriñar el entorno.</a:t>
            </a:r>
          </a:p>
          <a:p>
            <a:pPr>
              <a:spcBef>
                <a:spcPct val="50000"/>
              </a:spcBef>
              <a:buFontTx/>
              <a:buChar char="•"/>
            </a:pPr>
            <a:r>
              <a:rPr lang="es-NI" sz="1800" dirty="0">
                <a:latin typeface="Trebuchet MS" pitchFamily="34" charset="0"/>
              </a:rPr>
              <a:t>Usar normas u otros puntos de referencia. </a:t>
            </a:r>
          </a:p>
          <a:p>
            <a:pPr>
              <a:spcBef>
                <a:spcPct val="50000"/>
              </a:spcBef>
              <a:buFontTx/>
              <a:buChar char="•"/>
            </a:pPr>
            <a:r>
              <a:rPr lang="es-NI" sz="1800" dirty="0">
                <a:latin typeface="Trebuchet MS" pitchFamily="34" charset="0"/>
              </a:rPr>
              <a:t>Criterios de rendimiento.</a:t>
            </a:r>
          </a:p>
          <a:p>
            <a:pPr>
              <a:spcBef>
                <a:spcPct val="50000"/>
              </a:spcBef>
              <a:buFontTx/>
              <a:buChar char="•"/>
            </a:pPr>
            <a:r>
              <a:rPr lang="es-NI" sz="1800" dirty="0">
                <a:latin typeface="Trebuchet MS" pitchFamily="34" charset="0"/>
              </a:rPr>
              <a:t>Presión responsable de los pares evaluadores.</a:t>
            </a:r>
          </a:p>
          <a:p>
            <a:pPr>
              <a:spcBef>
                <a:spcPct val="50000"/>
              </a:spcBef>
              <a:buFontTx/>
              <a:buChar char="•"/>
            </a:pPr>
            <a:r>
              <a:rPr lang="es-NI" sz="1800" dirty="0">
                <a:latin typeface="Trebuchet MS" pitchFamily="34" charset="0"/>
              </a:rPr>
              <a:t>Incentivos tales como: redistribución de recurso marginales </a:t>
            </a:r>
          </a:p>
        </p:txBody>
      </p:sp>
      <p:sp>
        <p:nvSpPr>
          <p:cNvPr id="32772" name="Text Box 6"/>
          <p:cNvSpPr txBox="1">
            <a:spLocks noChangeArrowheads="1"/>
          </p:cNvSpPr>
          <p:nvPr/>
        </p:nvSpPr>
        <p:spPr bwMode="auto">
          <a:xfrm>
            <a:off x="5219700" y="476250"/>
            <a:ext cx="2089150" cy="371513"/>
          </a:xfrm>
          <a:prstGeom prst="rect">
            <a:avLst/>
          </a:prstGeom>
          <a:noFill/>
          <a:ln w="9525">
            <a:noFill/>
            <a:miter lim="800000"/>
            <a:headEnd/>
            <a:tailEnd/>
          </a:ln>
        </p:spPr>
        <p:txBody>
          <a:bodyPr lIns="90000" tIns="46800" rIns="90000" bIns="46800">
            <a:spAutoFit/>
          </a:bodyPr>
          <a:lstStyle/>
          <a:p>
            <a:pPr>
              <a:spcBef>
                <a:spcPct val="50000"/>
              </a:spcBef>
            </a:pPr>
            <a:r>
              <a:rPr lang="es-NI" sz="1800" dirty="0">
                <a:latin typeface="Trebuchet MS" pitchFamily="34" charset="0"/>
              </a:rPr>
              <a:t>…. Para lograr</a:t>
            </a:r>
          </a:p>
        </p:txBody>
      </p:sp>
      <p:sp>
        <p:nvSpPr>
          <p:cNvPr id="32773" name="Text Box 8"/>
          <p:cNvSpPr txBox="1">
            <a:spLocks noChangeArrowheads="1"/>
          </p:cNvSpPr>
          <p:nvPr/>
        </p:nvSpPr>
        <p:spPr bwMode="auto">
          <a:xfrm>
            <a:off x="5292725" y="981075"/>
            <a:ext cx="3167063" cy="4248150"/>
          </a:xfrm>
          <a:prstGeom prst="rect">
            <a:avLst/>
          </a:prstGeom>
          <a:noFill/>
          <a:ln w="9525">
            <a:noFill/>
            <a:miter lim="800000"/>
            <a:headEnd/>
            <a:tailEnd/>
          </a:ln>
        </p:spPr>
        <p:txBody>
          <a:bodyPr lIns="90000" tIns="46800" rIns="90000" bIns="46800">
            <a:spAutoFit/>
          </a:bodyPr>
          <a:lstStyle/>
          <a:p>
            <a:pPr>
              <a:buFontTx/>
              <a:buChar char="•"/>
            </a:pPr>
            <a:r>
              <a:rPr lang="es-NI" sz="1600" dirty="0">
                <a:latin typeface="Trebuchet MS" pitchFamily="34" charset="0"/>
              </a:rPr>
              <a:t>Mejoramiento en (o recomendaciones para)</a:t>
            </a:r>
          </a:p>
          <a:p>
            <a:r>
              <a:rPr lang="es-NI" sz="1600" dirty="0">
                <a:latin typeface="Trebuchet MS" pitchFamily="34" charset="0"/>
              </a:rPr>
              <a:t> inputs, condiciones, programas, servicios, procesos </a:t>
            </a:r>
          </a:p>
          <a:p>
            <a:r>
              <a:rPr lang="es-NI" sz="1600" dirty="0">
                <a:latin typeface="Trebuchet MS" pitchFamily="34" charset="0"/>
              </a:rPr>
              <a:t>y resultados.</a:t>
            </a:r>
          </a:p>
          <a:p>
            <a:endParaRPr lang="es-NI" sz="1600" dirty="0">
              <a:latin typeface="Trebuchet MS" pitchFamily="34" charset="0"/>
            </a:endParaRPr>
          </a:p>
          <a:p>
            <a:pPr>
              <a:buFontTx/>
              <a:buChar char="•"/>
            </a:pPr>
            <a:r>
              <a:rPr lang="es-NI" sz="1600" dirty="0">
                <a:latin typeface="Trebuchet MS" pitchFamily="34" charset="0"/>
              </a:rPr>
              <a:t> Aseguramiento de la calidad de los inputs, contenidos, procesos, equipamiento, servicios y producto finales (aprendizaje, investigación, servicios).</a:t>
            </a:r>
          </a:p>
          <a:p>
            <a:endParaRPr lang="es-NI" sz="1600" dirty="0">
              <a:latin typeface="Trebuchet MS" pitchFamily="34" charset="0"/>
            </a:endParaRPr>
          </a:p>
          <a:p>
            <a:pPr>
              <a:buFontTx/>
              <a:buChar char="•"/>
            </a:pPr>
            <a:r>
              <a:rPr lang="es-NI" sz="1600" dirty="0">
                <a:latin typeface="Trebuchet MS" pitchFamily="34" charset="0"/>
              </a:rPr>
              <a:t>Una cultura e infraestructura de evaluación y autorregulación mejorada.</a:t>
            </a:r>
          </a:p>
          <a:p>
            <a:pPr>
              <a:buFontTx/>
              <a:buChar char="•"/>
            </a:pPr>
            <a:endParaRPr lang="es-NI" sz="1600" dirty="0">
              <a:latin typeface="Trebuchet MS" pitchFamily="34" charset="0"/>
            </a:endParaRPr>
          </a:p>
        </p:txBody>
      </p:sp>
      <p:sp>
        <p:nvSpPr>
          <p:cNvPr id="32774" name="Text Box 11"/>
          <p:cNvSpPr txBox="1">
            <a:spLocks noChangeArrowheads="1"/>
          </p:cNvSpPr>
          <p:nvPr/>
        </p:nvSpPr>
        <p:spPr bwMode="auto">
          <a:xfrm>
            <a:off x="6353175" y="1077913"/>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2775" name="AutoShape 12"/>
          <p:cNvSpPr>
            <a:spLocks noChangeArrowheads="1"/>
          </p:cNvSpPr>
          <p:nvPr/>
        </p:nvSpPr>
        <p:spPr bwMode="auto">
          <a:xfrm rot="1983015">
            <a:off x="4284663" y="2708275"/>
            <a:ext cx="647700" cy="865188"/>
          </a:xfrm>
          <a:prstGeom prst="rightArrow">
            <a:avLst>
              <a:gd name="adj1" fmla="val 44583"/>
              <a:gd name="adj2" fmla="val 46815"/>
            </a:avLst>
          </a:prstGeom>
          <a:solidFill>
            <a:srgbClr val="800000"/>
          </a:solidFill>
          <a:ln w="9525">
            <a:solidFill>
              <a:srgbClr val="000000"/>
            </a:solidFill>
            <a:miter lim="800000"/>
            <a:headEnd/>
            <a:tailEnd/>
          </a:ln>
        </p:spPr>
        <p:txBody>
          <a:bodyPr wrap="none" lIns="90000" tIns="46800" rIns="90000" bIns="46800" anchor="ctr"/>
          <a:lstStyle/>
          <a:p>
            <a:endParaRPr lang="es-MX"/>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ChangeArrowheads="1"/>
          </p:cNvSpPr>
          <p:nvPr/>
        </p:nvSpPr>
        <p:spPr bwMode="auto">
          <a:xfrm>
            <a:off x="250825" y="2420938"/>
            <a:ext cx="1008063" cy="773112"/>
          </a:xfrm>
          <a:prstGeom prst="rightArrow">
            <a:avLst>
              <a:gd name="adj1" fmla="val 28130"/>
              <a:gd name="adj2" fmla="val 32598"/>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795" name="AutoShape 3"/>
          <p:cNvSpPr>
            <a:spLocks noChangeArrowheads="1"/>
          </p:cNvSpPr>
          <p:nvPr/>
        </p:nvSpPr>
        <p:spPr bwMode="auto">
          <a:xfrm rot="-5400000">
            <a:off x="2051844" y="-891381"/>
            <a:ext cx="1081088" cy="3816350"/>
          </a:xfrm>
          <a:prstGeom prst="chevron">
            <a:avLst>
              <a:gd name="adj" fmla="val 65204"/>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796" name="AutoShape 4"/>
          <p:cNvSpPr>
            <a:spLocks noChangeArrowheads="1"/>
          </p:cNvSpPr>
          <p:nvPr/>
        </p:nvSpPr>
        <p:spPr bwMode="auto">
          <a:xfrm rot="5188094">
            <a:off x="2053431" y="3210719"/>
            <a:ext cx="1227138" cy="3816350"/>
          </a:xfrm>
          <a:prstGeom prst="chevron">
            <a:avLst>
              <a:gd name="adj" fmla="val 65204"/>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797" name="AutoShape 5"/>
          <p:cNvSpPr>
            <a:spLocks noChangeArrowheads="1"/>
          </p:cNvSpPr>
          <p:nvPr/>
        </p:nvSpPr>
        <p:spPr bwMode="auto">
          <a:xfrm>
            <a:off x="4067175" y="2636838"/>
            <a:ext cx="1368425" cy="412750"/>
          </a:xfrm>
          <a:prstGeom prst="rightArrow">
            <a:avLst>
              <a:gd name="adj1" fmla="val 50000"/>
              <a:gd name="adj2" fmla="val 82885"/>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798" name="AutoShape 6"/>
          <p:cNvSpPr>
            <a:spLocks noChangeArrowheads="1"/>
          </p:cNvSpPr>
          <p:nvPr/>
        </p:nvSpPr>
        <p:spPr bwMode="auto">
          <a:xfrm rot="-1097773">
            <a:off x="3995738" y="2205038"/>
            <a:ext cx="1368425" cy="412750"/>
          </a:xfrm>
          <a:prstGeom prst="rightArrow">
            <a:avLst>
              <a:gd name="adj1" fmla="val 50000"/>
              <a:gd name="adj2" fmla="val 82885"/>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799" name="AutoShape 7"/>
          <p:cNvSpPr>
            <a:spLocks noChangeArrowheads="1"/>
          </p:cNvSpPr>
          <p:nvPr/>
        </p:nvSpPr>
        <p:spPr bwMode="auto">
          <a:xfrm rot="1217854">
            <a:off x="3995738" y="3068638"/>
            <a:ext cx="1368425" cy="412750"/>
          </a:xfrm>
          <a:prstGeom prst="rightArrow">
            <a:avLst>
              <a:gd name="adj1" fmla="val 50000"/>
              <a:gd name="adj2" fmla="val 82885"/>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800" name="AutoShape 8"/>
          <p:cNvSpPr>
            <a:spLocks noChangeArrowheads="1"/>
          </p:cNvSpPr>
          <p:nvPr/>
        </p:nvSpPr>
        <p:spPr bwMode="auto">
          <a:xfrm>
            <a:off x="1692275" y="2636838"/>
            <a:ext cx="360363" cy="287337"/>
          </a:xfrm>
          <a:prstGeom prst="rightArrow">
            <a:avLst>
              <a:gd name="adj1" fmla="val 62833"/>
              <a:gd name="adj2" fmla="val 85085"/>
            </a:avLst>
          </a:prstGeom>
          <a:solidFill>
            <a:schemeClr val="tx2">
              <a:lumMod val="40000"/>
              <a:lumOff val="60000"/>
            </a:schemeClr>
          </a:solidFill>
          <a:ln w="9525">
            <a:solidFill>
              <a:srgbClr val="C00000"/>
            </a:solidFill>
            <a:miter lim="800000"/>
            <a:headEnd/>
            <a:tailEnd/>
          </a:ln>
        </p:spPr>
        <p:txBody>
          <a:bodyPr wrap="none" lIns="90000" tIns="46800" rIns="90000" bIns="46800" anchor="ctr"/>
          <a:lstStyle/>
          <a:p>
            <a:endParaRPr lang="es-MX"/>
          </a:p>
        </p:txBody>
      </p:sp>
      <p:sp>
        <p:nvSpPr>
          <p:cNvPr id="33801" name="Text Box 13"/>
          <p:cNvSpPr txBox="1">
            <a:spLocks noChangeArrowheads="1"/>
          </p:cNvSpPr>
          <p:nvPr/>
        </p:nvSpPr>
        <p:spPr bwMode="auto">
          <a:xfrm>
            <a:off x="2124075" y="1989138"/>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3802" name="Text Box 15"/>
          <p:cNvSpPr txBox="1">
            <a:spLocks noChangeArrowheads="1"/>
          </p:cNvSpPr>
          <p:nvPr/>
        </p:nvSpPr>
        <p:spPr bwMode="auto">
          <a:xfrm>
            <a:off x="2033588" y="141288"/>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3803" name="AutoShape 16"/>
          <p:cNvSpPr>
            <a:spLocks noChangeArrowheads="1"/>
          </p:cNvSpPr>
          <p:nvPr/>
        </p:nvSpPr>
        <p:spPr bwMode="auto">
          <a:xfrm rot="1431610">
            <a:off x="250825" y="2349500"/>
            <a:ext cx="792163" cy="288925"/>
          </a:xfrm>
          <a:prstGeom prst="wave">
            <a:avLst>
              <a:gd name="adj1" fmla="val 13005"/>
              <a:gd name="adj2" fmla="val 1116"/>
            </a:avLst>
          </a:prstGeom>
          <a:solidFill>
            <a:schemeClr val="tx2">
              <a:lumMod val="40000"/>
              <a:lumOff val="60000"/>
            </a:schemeClr>
          </a:solidFill>
          <a:ln w="9525">
            <a:solidFill>
              <a:srgbClr val="C00000"/>
            </a:solidFill>
            <a:round/>
            <a:headEnd/>
            <a:tailEnd/>
          </a:ln>
        </p:spPr>
        <p:txBody>
          <a:bodyPr wrap="none" lIns="90000" tIns="46800" rIns="90000" bIns="46800" anchor="ctr"/>
          <a:lstStyle/>
          <a:p>
            <a:endParaRPr lang="es-MX"/>
          </a:p>
        </p:txBody>
      </p:sp>
      <p:sp>
        <p:nvSpPr>
          <p:cNvPr id="33804" name="AutoShape 17"/>
          <p:cNvSpPr>
            <a:spLocks noChangeArrowheads="1"/>
          </p:cNvSpPr>
          <p:nvPr/>
        </p:nvSpPr>
        <p:spPr bwMode="auto">
          <a:xfrm rot="-2302599">
            <a:off x="179388" y="2997200"/>
            <a:ext cx="936625" cy="288925"/>
          </a:xfrm>
          <a:prstGeom prst="wave">
            <a:avLst>
              <a:gd name="adj1" fmla="val 13005"/>
              <a:gd name="adj2" fmla="val 1116"/>
            </a:avLst>
          </a:prstGeom>
          <a:solidFill>
            <a:schemeClr val="tx2">
              <a:lumMod val="40000"/>
              <a:lumOff val="60000"/>
            </a:schemeClr>
          </a:solidFill>
          <a:ln w="9525">
            <a:solidFill>
              <a:srgbClr val="C00000"/>
            </a:solidFill>
            <a:round/>
            <a:headEnd/>
            <a:tailEnd/>
          </a:ln>
        </p:spPr>
        <p:txBody>
          <a:bodyPr wrap="none" lIns="90000" tIns="46800" rIns="90000" bIns="46800" anchor="ctr"/>
          <a:lstStyle/>
          <a:p>
            <a:endParaRPr lang="es-MX"/>
          </a:p>
        </p:txBody>
      </p:sp>
      <p:sp>
        <p:nvSpPr>
          <p:cNvPr id="33805" name="Text Box 18"/>
          <p:cNvSpPr txBox="1">
            <a:spLocks noChangeArrowheads="1"/>
          </p:cNvSpPr>
          <p:nvPr/>
        </p:nvSpPr>
        <p:spPr bwMode="auto">
          <a:xfrm>
            <a:off x="0" y="2133600"/>
            <a:ext cx="792163" cy="244475"/>
          </a:xfrm>
          <a:prstGeom prst="rect">
            <a:avLst/>
          </a:prstGeom>
          <a:noFill/>
          <a:ln w="9525">
            <a:noFill/>
            <a:miter lim="800000"/>
            <a:headEnd/>
            <a:tailEnd/>
          </a:ln>
        </p:spPr>
        <p:txBody>
          <a:bodyPr lIns="90000" tIns="46800" rIns="90000" bIns="46800">
            <a:spAutoFit/>
          </a:bodyPr>
          <a:lstStyle/>
          <a:p>
            <a:pPr>
              <a:spcBef>
                <a:spcPct val="50000"/>
              </a:spcBef>
            </a:pPr>
            <a:endParaRPr lang="es-NI" sz="1000">
              <a:solidFill>
                <a:schemeClr val="folHlink"/>
              </a:solidFill>
              <a:latin typeface="Arial" charset="0"/>
            </a:endParaRPr>
          </a:p>
        </p:txBody>
      </p:sp>
      <p:sp>
        <p:nvSpPr>
          <p:cNvPr id="33806" name="Text Box 19"/>
          <p:cNvSpPr txBox="1">
            <a:spLocks noChangeArrowheads="1"/>
          </p:cNvSpPr>
          <p:nvPr/>
        </p:nvSpPr>
        <p:spPr bwMode="auto">
          <a:xfrm>
            <a:off x="160338" y="1725613"/>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3807" name="Text Box 22"/>
          <p:cNvSpPr txBox="1">
            <a:spLocks noChangeArrowheads="1"/>
          </p:cNvSpPr>
          <p:nvPr/>
        </p:nvSpPr>
        <p:spPr bwMode="auto">
          <a:xfrm rot="1311270">
            <a:off x="2916238" y="765175"/>
            <a:ext cx="866775" cy="244475"/>
          </a:xfrm>
          <a:prstGeom prst="rect">
            <a:avLst/>
          </a:prstGeom>
          <a:noFill/>
          <a:ln w="9525">
            <a:noFill/>
            <a:miter lim="800000"/>
            <a:headEnd/>
            <a:tailEnd/>
          </a:ln>
        </p:spPr>
        <p:txBody>
          <a:bodyPr wrap="none" lIns="90000" tIns="46800" rIns="90000" bIns="46800">
            <a:spAutoFit/>
          </a:bodyPr>
          <a:lstStyle/>
          <a:p>
            <a:r>
              <a:rPr lang="es-NI" sz="1000" b="1">
                <a:solidFill>
                  <a:srgbClr val="000000"/>
                </a:solidFill>
                <a:latin typeface="Arial Black" pitchFamily="34" charset="0"/>
              </a:rPr>
              <a:t>EXTERNO</a:t>
            </a:r>
          </a:p>
        </p:txBody>
      </p:sp>
      <p:sp>
        <p:nvSpPr>
          <p:cNvPr id="33808" name="Text Box 23"/>
          <p:cNvSpPr txBox="1">
            <a:spLocks noChangeArrowheads="1"/>
          </p:cNvSpPr>
          <p:nvPr/>
        </p:nvSpPr>
        <p:spPr bwMode="auto">
          <a:xfrm rot="-1380629">
            <a:off x="1116013" y="836613"/>
            <a:ext cx="889000" cy="244475"/>
          </a:xfrm>
          <a:prstGeom prst="rect">
            <a:avLst/>
          </a:prstGeom>
          <a:noFill/>
          <a:ln w="9525">
            <a:noFill/>
            <a:miter lim="800000"/>
            <a:headEnd/>
            <a:tailEnd/>
          </a:ln>
        </p:spPr>
        <p:txBody>
          <a:bodyPr wrap="none" lIns="90000" tIns="46800" rIns="90000" bIns="46800">
            <a:spAutoFit/>
          </a:bodyPr>
          <a:lstStyle/>
          <a:p>
            <a:r>
              <a:rPr lang="es-NI" sz="1000" b="1">
                <a:solidFill>
                  <a:srgbClr val="000000"/>
                </a:solidFill>
                <a:latin typeface="Arial Black" pitchFamily="34" charset="0"/>
              </a:rPr>
              <a:t>ENTORNO</a:t>
            </a:r>
          </a:p>
        </p:txBody>
      </p:sp>
      <p:sp>
        <p:nvSpPr>
          <p:cNvPr id="33809" name="Text Box 24"/>
          <p:cNvSpPr txBox="1">
            <a:spLocks noChangeArrowheads="1"/>
          </p:cNvSpPr>
          <p:nvPr/>
        </p:nvSpPr>
        <p:spPr bwMode="auto">
          <a:xfrm>
            <a:off x="4481513" y="1077913"/>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3810" name="Text Box 25"/>
          <p:cNvSpPr txBox="1">
            <a:spLocks noChangeArrowheads="1"/>
          </p:cNvSpPr>
          <p:nvPr/>
        </p:nvSpPr>
        <p:spPr bwMode="auto">
          <a:xfrm rot="-1448272">
            <a:off x="3276600" y="4797425"/>
            <a:ext cx="866775" cy="244475"/>
          </a:xfrm>
          <a:prstGeom prst="rect">
            <a:avLst/>
          </a:prstGeom>
          <a:noFill/>
          <a:ln w="9525">
            <a:noFill/>
            <a:miter lim="800000"/>
            <a:headEnd/>
            <a:tailEnd/>
          </a:ln>
        </p:spPr>
        <p:txBody>
          <a:bodyPr wrap="none" lIns="90000" tIns="46800" rIns="90000" bIns="46800">
            <a:spAutoFit/>
          </a:bodyPr>
          <a:lstStyle/>
          <a:p>
            <a:r>
              <a:rPr lang="es-NI" sz="1000" b="1">
                <a:solidFill>
                  <a:srgbClr val="000000"/>
                </a:solidFill>
                <a:latin typeface="Arial Black" pitchFamily="34" charset="0"/>
              </a:rPr>
              <a:t>EXTERNO</a:t>
            </a:r>
          </a:p>
        </p:txBody>
      </p:sp>
      <p:sp>
        <p:nvSpPr>
          <p:cNvPr id="33811" name="Text Box 26"/>
          <p:cNvSpPr txBox="1">
            <a:spLocks noChangeArrowheads="1"/>
          </p:cNvSpPr>
          <p:nvPr/>
        </p:nvSpPr>
        <p:spPr bwMode="auto">
          <a:xfrm rot="873620">
            <a:off x="1476375" y="5013325"/>
            <a:ext cx="889000" cy="244475"/>
          </a:xfrm>
          <a:prstGeom prst="rect">
            <a:avLst/>
          </a:prstGeom>
          <a:noFill/>
          <a:ln w="9525">
            <a:noFill/>
            <a:miter lim="800000"/>
            <a:headEnd/>
            <a:tailEnd/>
          </a:ln>
        </p:spPr>
        <p:txBody>
          <a:bodyPr wrap="none" lIns="90000" tIns="46800" rIns="90000" bIns="46800">
            <a:spAutoFit/>
          </a:bodyPr>
          <a:lstStyle/>
          <a:p>
            <a:r>
              <a:rPr lang="es-NI" sz="1000" b="1">
                <a:solidFill>
                  <a:srgbClr val="000000"/>
                </a:solidFill>
                <a:latin typeface="Arial Black" pitchFamily="34" charset="0"/>
              </a:rPr>
              <a:t>ENTORNO</a:t>
            </a:r>
          </a:p>
        </p:txBody>
      </p:sp>
      <p:sp>
        <p:nvSpPr>
          <p:cNvPr id="33812" name="AutoShape 27"/>
          <p:cNvSpPr>
            <a:spLocks noChangeArrowheads="1"/>
          </p:cNvSpPr>
          <p:nvPr/>
        </p:nvSpPr>
        <p:spPr bwMode="auto">
          <a:xfrm rot="-5400000">
            <a:off x="611982" y="2853531"/>
            <a:ext cx="1728788" cy="288925"/>
          </a:xfrm>
          <a:prstGeom prst="flowChartProcess">
            <a:avLst/>
          </a:prstGeom>
          <a:noFill/>
          <a:ln w="44450">
            <a:solidFill>
              <a:srgbClr val="000000"/>
            </a:solidFill>
            <a:miter lim="800000"/>
            <a:headEnd/>
            <a:tailEnd/>
          </a:ln>
        </p:spPr>
        <p:txBody>
          <a:bodyPr wrap="none" lIns="90000" tIns="46800" rIns="90000" bIns="46800" anchor="ctr"/>
          <a:lstStyle/>
          <a:p>
            <a:endParaRPr lang="es-MX"/>
          </a:p>
        </p:txBody>
      </p:sp>
      <p:sp>
        <p:nvSpPr>
          <p:cNvPr id="33813" name="Text Box 28"/>
          <p:cNvSpPr txBox="1">
            <a:spLocks noChangeArrowheads="1"/>
          </p:cNvSpPr>
          <p:nvPr/>
        </p:nvSpPr>
        <p:spPr bwMode="auto">
          <a:xfrm>
            <a:off x="1331913" y="2133600"/>
            <a:ext cx="360362" cy="1768475"/>
          </a:xfrm>
          <a:prstGeom prst="rect">
            <a:avLst/>
          </a:prstGeom>
          <a:noFill/>
          <a:ln w="9525">
            <a:noFill/>
            <a:miter lim="800000"/>
            <a:headEnd/>
            <a:tailEnd/>
          </a:ln>
        </p:spPr>
        <p:txBody>
          <a:bodyPr lIns="90000" tIns="46800" rIns="90000" bIns="46800">
            <a:spAutoFit/>
          </a:bodyPr>
          <a:lstStyle/>
          <a:p>
            <a:r>
              <a:rPr lang="es-NI" sz="1000" dirty="0">
                <a:latin typeface="Arial" charset="0"/>
              </a:rPr>
              <a:t>I</a:t>
            </a:r>
          </a:p>
          <a:p>
            <a:r>
              <a:rPr lang="es-NI" sz="1000" dirty="0">
                <a:latin typeface="Arial" charset="0"/>
              </a:rPr>
              <a:t>N</a:t>
            </a:r>
          </a:p>
          <a:p>
            <a:r>
              <a:rPr lang="es-NI" sz="1000" dirty="0">
                <a:latin typeface="Arial" charset="0"/>
              </a:rPr>
              <a:t>T</a:t>
            </a:r>
          </a:p>
          <a:p>
            <a:r>
              <a:rPr lang="es-NI" sz="1000" dirty="0">
                <a:latin typeface="Arial" charset="0"/>
              </a:rPr>
              <a:t>E</a:t>
            </a:r>
          </a:p>
          <a:p>
            <a:r>
              <a:rPr lang="es-NI" sz="1000" dirty="0">
                <a:latin typeface="Arial" charset="0"/>
              </a:rPr>
              <a:t>N</a:t>
            </a:r>
          </a:p>
          <a:p>
            <a:r>
              <a:rPr lang="es-NI" sz="1000" dirty="0">
                <a:latin typeface="Arial" charset="0"/>
              </a:rPr>
              <a:t>C</a:t>
            </a:r>
          </a:p>
          <a:p>
            <a:r>
              <a:rPr lang="es-NI" sz="1000" dirty="0">
                <a:latin typeface="Arial" charset="0"/>
              </a:rPr>
              <a:t>I</a:t>
            </a:r>
          </a:p>
          <a:p>
            <a:r>
              <a:rPr lang="es-NI" sz="1000" dirty="0">
                <a:latin typeface="Arial" charset="0"/>
              </a:rPr>
              <a:t>O</a:t>
            </a:r>
          </a:p>
          <a:p>
            <a:r>
              <a:rPr lang="es-NI" sz="1000" dirty="0">
                <a:latin typeface="Arial" charset="0"/>
              </a:rPr>
              <a:t>N</a:t>
            </a:r>
          </a:p>
          <a:p>
            <a:r>
              <a:rPr lang="es-NI" sz="1000" dirty="0">
                <a:latin typeface="Arial" charset="0"/>
              </a:rPr>
              <a:t>E</a:t>
            </a:r>
          </a:p>
          <a:p>
            <a:r>
              <a:rPr lang="es-NI" sz="1000" dirty="0">
                <a:latin typeface="Arial" charset="0"/>
              </a:rPr>
              <a:t>S</a:t>
            </a:r>
          </a:p>
        </p:txBody>
      </p:sp>
      <p:sp>
        <p:nvSpPr>
          <p:cNvPr id="33814" name="AutoShape 30"/>
          <p:cNvSpPr>
            <a:spLocks noChangeArrowheads="1"/>
          </p:cNvSpPr>
          <p:nvPr/>
        </p:nvSpPr>
        <p:spPr bwMode="auto">
          <a:xfrm rot="846112">
            <a:off x="3492500" y="692150"/>
            <a:ext cx="792163" cy="79216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7213" y="18441"/>
                </a:moveTo>
                <a:cubicBezTo>
                  <a:pt x="8335" y="18967"/>
                  <a:pt x="9560" y="19241"/>
                  <a:pt x="10800" y="19241"/>
                </a:cubicBezTo>
                <a:cubicBezTo>
                  <a:pt x="15461" y="19241"/>
                  <a:pt x="19241" y="15461"/>
                  <a:pt x="19241" y="10800"/>
                </a:cubicBezTo>
                <a:cubicBezTo>
                  <a:pt x="19241" y="6138"/>
                  <a:pt x="15461" y="2359"/>
                  <a:pt x="10800" y="2359"/>
                </a:cubicBezTo>
                <a:cubicBezTo>
                  <a:pt x="8110" y="2358"/>
                  <a:pt x="5581" y="3640"/>
                  <a:pt x="3991" y="5809"/>
                </a:cubicBezTo>
                <a:lnTo>
                  <a:pt x="2089" y="4415"/>
                </a:lnTo>
                <a:cubicBezTo>
                  <a:pt x="4123" y="1639"/>
                  <a:pt x="7358" y="-1"/>
                  <a:pt x="10800" y="0"/>
                </a:cubicBezTo>
                <a:cubicBezTo>
                  <a:pt x="16764" y="0"/>
                  <a:pt x="21600" y="4835"/>
                  <a:pt x="21600" y="10800"/>
                </a:cubicBezTo>
                <a:cubicBezTo>
                  <a:pt x="21600" y="16764"/>
                  <a:pt x="16764" y="21600"/>
                  <a:pt x="10800" y="21600"/>
                </a:cubicBezTo>
                <a:cubicBezTo>
                  <a:pt x="9213" y="21600"/>
                  <a:pt x="7646" y="21250"/>
                  <a:pt x="6211" y="20576"/>
                </a:cubicBezTo>
                <a:lnTo>
                  <a:pt x="5063" y="23020"/>
                </a:lnTo>
                <a:lnTo>
                  <a:pt x="3199" y="17861"/>
                </a:lnTo>
                <a:lnTo>
                  <a:pt x="8360" y="15996"/>
                </a:lnTo>
                <a:lnTo>
                  <a:pt x="7213" y="18441"/>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16" name="AutoShape 33"/>
          <p:cNvSpPr>
            <a:spLocks noChangeArrowheads="1"/>
          </p:cNvSpPr>
          <p:nvPr/>
        </p:nvSpPr>
        <p:spPr bwMode="auto">
          <a:xfrm>
            <a:off x="2051050" y="2205038"/>
            <a:ext cx="1944688" cy="1079500"/>
          </a:xfrm>
          <a:prstGeom prst="octagon">
            <a:avLst>
              <a:gd name="adj" fmla="val 29287"/>
            </a:avLst>
          </a:prstGeom>
          <a:noFill/>
          <a:ln w="9525">
            <a:solidFill>
              <a:srgbClr val="000000"/>
            </a:solidFill>
            <a:miter lim="800000"/>
            <a:headEnd/>
            <a:tailEnd/>
          </a:ln>
        </p:spPr>
        <p:txBody>
          <a:bodyPr wrap="none" lIns="90000" tIns="46800" rIns="90000" bIns="46800" anchor="ctr"/>
          <a:lstStyle/>
          <a:p>
            <a:endParaRPr lang="es-MX"/>
          </a:p>
        </p:txBody>
      </p:sp>
      <p:sp>
        <p:nvSpPr>
          <p:cNvPr id="33817" name="Line 34"/>
          <p:cNvSpPr>
            <a:spLocks noChangeShapeType="1"/>
          </p:cNvSpPr>
          <p:nvPr/>
        </p:nvSpPr>
        <p:spPr bwMode="auto">
          <a:xfrm>
            <a:off x="2051050" y="2565400"/>
            <a:ext cx="1727200" cy="0"/>
          </a:xfrm>
          <a:prstGeom prst="line">
            <a:avLst/>
          </a:prstGeom>
          <a:noFill/>
          <a:ln w="9525">
            <a:solidFill>
              <a:srgbClr val="000000"/>
            </a:solidFill>
            <a:round/>
            <a:headEnd/>
            <a:tailEnd/>
          </a:ln>
        </p:spPr>
        <p:txBody>
          <a:bodyPr lIns="90000" tIns="46800" rIns="90000" bIns="46800"/>
          <a:lstStyle/>
          <a:p>
            <a:endParaRPr lang="es-SV"/>
          </a:p>
        </p:txBody>
      </p:sp>
      <p:sp>
        <p:nvSpPr>
          <p:cNvPr id="33818" name="Line 38"/>
          <p:cNvSpPr>
            <a:spLocks noChangeShapeType="1"/>
          </p:cNvSpPr>
          <p:nvPr/>
        </p:nvSpPr>
        <p:spPr bwMode="auto">
          <a:xfrm>
            <a:off x="2051050" y="2852738"/>
            <a:ext cx="1727200" cy="0"/>
          </a:xfrm>
          <a:prstGeom prst="line">
            <a:avLst/>
          </a:prstGeom>
          <a:noFill/>
          <a:ln w="9525">
            <a:solidFill>
              <a:srgbClr val="000000"/>
            </a:solidFill>
            <a:round/>
            <a:headEnd/>
            <a:tailEnd/>
          </a:ln>
        </p:spPr>
        <p:txBody>
          <a:bodyPr lIns="90000" tIns="46800" rIns="90000" bIns="46800"/>
          <a:lstStyle/>
          <a:p>
            <a:endParaRPr lang="es-SV"/>
          </a:p>
        </p:txBody>
      </p:sp>
      <p:sp>
        <p:nvSpPr>
          <p:cNvPr id="33819" name="AutoShape 39"/>
          <p:cNvSpPr>
            <a:spLocks noChangeArrowheads="1"/>
          </p:cNvSpPr>
          <p:nvPr/>
        </p:nvSpPr>
        <p:spPr bwMode="auto">
          <a:xfrm rot="-8057867">
            <a:off x="2683669" y="2004219"/>
            <a:ext cx="419100" cy="531812"/>
          </a:xfrm>
          <a:custGeom>
            <a:avLst/>
            <a:gdLst>
              <a:gd name="T0" fmla="*/ 2147483647 w 21600"/>
              <a:gd name="T1" fmla="*/ 2147483647 h 21600"/>
              <a:gd name="T2" fmla="*/ 2147483647 w 21600"/>
              <a:gd name="T3" fmla="*/ 2147483647 h 21600"/>
              <a:gd name="T4" fmla="*/ 2147483647 w 21600"/>
              <a:gd name="T5" fmla="*/ 2147483647 h 21600"/>
              <a:gd name="T6" fmla="*/ 830523961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5480" y="15101"/>
                </a:moveTo>
                <a:cubicBezTo>
                  <a:pt x="6779" y="16707"/>
                  <a:pt x="8734" y="17641"/>
                  <a:pt x="10800" y="17641"/>
                </a:cubicBezTo>
                <a:cubicBezTo>
                  <a:pt x="14578" y="17641"/>
                  <a:pt x="17641" y="14578"/>
                  <a:pt x="17641" y="10800"/>
                </a:cubicBezTo>
                <a:cubicBezTo>
                  <a:pt x="17641" y="8431"/>
                  <a:pt x="16416" y="6232"/>
                  <a:pt x="14403" y="4985"/>
                </a:cubicBezTo>
                <a:lnTo>
                  <a:pt x="16488" y="1619"/>
                </a:lnTo>
                <a:cubicBezTo>
                  <a:pt x="19666" y="3589"/>
                  <a:pt x="21600" y="7061"/>
                  <a:pt x="21600" y="10800"/>
                </a:cubicBezTo>
                <a:cubicBezTo>
                  <a:pt x="21600" y="16764"/>
                  <a:pt x="16764" y="21600"/>
                  <a:pt x="10800" y="21600"/>
                </a:cubicBezTo>
                <a:cubicBezTo>
                  <a:pt x="7539" y="21600"/>
                  <a:pt x="4452" y="20126"/>
                  <a:pt x="2402" y="17590"/>
                </a:cubicBezTo>
                <a:lnTo>
                  <a:pt x="302" y="19288"/>
                </a:lnTo>
                <a:lnTo>
                  <a:pt x="997" y="12706"/>
                </a:lnTo>
                <a:lnTo>
                  <a:pt x="7580" y="13403"/>
                </a:lnTo>
                <a:lnTo>
                  <a:pt x="5480" y="15101"/>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21" name="AutoShape 42"/>
          <p:cNvSpPr>
            <a:spLocks noChangeArrowheads="1"/>
          </p:cNvSpPr>
          <p:nvPr/>
        </p:nvSpPr>
        <p:spPr bwMode="auto">
          <a:xfrm>
            <a:off x="611188" y="2420938"/>
            <a:ext cx="431800" cy="7207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3261" y="18649"/>
                </a:moveTo>
                <a:cubicBezTo>
                  <a:pt x="16692" y="17574"/>
                  <a:pt x="19027" y="14395"/>
                  <a:pt x="19027" y="10800"/>
                </a:cubicBezTo>
                <a:cubicBezTo>
                  <a:pt x="19027" y="6256"/>
                  <a:pt x="15343" y="2573"/>
                  <a:pt x="10800" y="2573"/>
                </a:cubicBezTo>
                <a:cubicBezTo>
                  <a:pt x="10134" y="2572"/>
                  <a:pt x="9472" y="2653"/>
                  <a:pt x="8826" y="2813"/>
                </a:cubicBezTo>
                <a:lnTo>
                  <a:pt x="8209" y="315"/>
                </a:lnTo>
                <a:cubicBezTo>
                  <a:pt x="9056" y="105"/>
                  <a:pt x="9926" y="-1"/>
                  <a:pt x="10800" y="0"/>
                </a:cubicBezTo>
                <a:cubicBezTo>
                  <a:pt x="16764" y="0"/>
                  <a:pt x="21600" y="4835"/>
                  <a:pt x="21600" y="10800"/>
                </a:cubicBezTo>
                <a:cubicBezTo>
                  <a:pt x="21600" y="15519"/>
                  <a:pt x="18535" y="19692"/>
                  <a:pt x="14031" y="21105"/>
                </a:cubicBezTo>
                <a:lnTo>
                  <a:pt x="14839" y="23681"/>
                </a:lnTo>
                <a:lnTo>
                  <a:pt x="9843" y="21071"/>
                </a:lnTo>
                <a:lnTo>
                  <a:pt x="12453" y="16073"/>
                </a:lnTo>
                <a:lnTo>
                  <a:pt x="13261" y="18649"/>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22" name="AutoShape 43"/>
          <p:cNvSpPr>
            <a:spLocks noChangeArrowheads="1"/>
          </p:cNvSpPr>
          <p:nvPr/>
        </p:nvSpPr>
        <p:spPr bwMode="auto">
          <a:xfrm rot="6023773">
            <a:off x="3237706" y="2531269"/>
            <a:ext cx="1655763" cy="12922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27" y="16775"/>
                </a:moveTo>
                <a:cubicBezTo>
                  <a:pt x="19331" y="15100"/>
                  <a:pt x="20101" y="12985"/>
                  <a:pt x="20101" y="10800"/>
                </a:cubicBezTo>
                <a:cubicBezTo>
                  <a:pt x="20101" y="5828"/>
                  <a:pt x="16191" y="1736"/>
                  <a:pt x="11225" y="1508"/>
                </a:cubicBezTo>
                <a:lnTo>
                  <a:pt x="11294" y="11"/>
                </a:lnTo>
                <a:cubicBezTo>
                  <a:pt x="17060" y="275"/>
                  <a:pt x="21600" y="5027"/>
                  <a:pt x="21600" y="10800"/>
                </a:cubicBezTo>
                <a:cubicBezTo>
                  <a:pt x="21600" y="13337"/>
                  <a:pt x="20706" y="15794"/>
                  <a:pt x="19076" y="17738"/>
                </a:cubicBezTo>
                <a:lnTo>
                  <a:pt x="21145" y="19473"/>
                </a:lnTo>
                <a:lnTo>
                  <a:pt x="16285" y="19901"/>
                </a:lnTo>
                <a:lnTo>
                  <a:pt x="15858" y="15040"/>
                </a:lnTo>
                <a:lnTo>
                  <a:pt x="17927" y="16775"/>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cxnSp>
        <p:nvCxnSpPr>
          <p:cNvPr id="33823" name="AutoShape 48"/>
          <p:cNvCxnSpPr>
            <a:cxnSpLocks noChangeShapeType="1"/>
          </p:cNvCxnSpPr>
          <p:nvPr/>
        </p:nvCxnSpPr>
        <p:spPr bwMode="auto">
          <a:xfrm flipV="1">
            <a:off x="2555875" y="981075"/>
            <a:ext cx="1588" cy="288925"/>
          </a:xfrm>
          <a:prstGeom prst="straightConnector1">
            <a:avLst/>
          </a:prstGeom>
          <a:noFill/>
          <a:ln w="9525">
            <a:solidFill>
              <a:schemeClr val="accent3">
                <a:lumMod val="75000"/>
              </a:schemeClr>
            </a:solidFill>
            <a:round/>
            <a:headEnd type="triangle" w="med" len="med"/>
            <a:tailEnd type="triangle" w="med" len="med"/>
          </a:ln>
        </p:spPr>
      </p:cxnSp>
      <p:cxnSp>
        <p:nvCxnSpPr>
          <p:cNvPr id="33824" name="AutoShape 52"/>
          <p:cNvCxnSpPr>
            <a:cxnSpLocks noChangeShapeType="1"/>
          </p:cNvCxnSpPr>
          <p:nvPr/>
        </p:nvCxnSpPr>
        <p:spPr bwMode="auto">
          <a:xfrm flipH="1" flipV="1">
            <a:off x="1979613" y="1123950"/>
            <a:ext cx="215900" cy="215900"/>
          </a:xfrm>
          <a:prstGeom prst="straightConnector1">
            <a:avLst/>
          </a:prstGeom>
          <a:noFill/>
          <a:ln w="9525">
            <a:solidFill>
              <a:schemeClr val="accent3">
                <a:lumMod val="75000"/>
              </a:schemeClr>
            </a:solidFill>
            <a:round/>
            <a:headEnd type="triangle" w="med" len="med"/>
            <a:tailEnd type="triangle" w="med" len="med"/>
          </a:ln>
        </p:spPr>
      </p:cxnSp>
      <p:cxnSp>
        <p:nvCxnSpPr>
          <p:cNvPr id="33825" name="AutoShape 53"/>
          <p:cNvCxnSpPr>
            <a:cxnSpLocks noChangeShapeType="1"/>
          </p:cNvCxnSpPr>
          <p:nvPr/>
        </p:nvCxnSpPr>
        <p:spPr bwMode="auto">
          <a:xfrm flipV="1">
            <a:off x="2916238" y="1123950"/>
            <a:ext cx="215900" cy="215900"/>
          </a:xfrm>
          <a:prstGeom prst="straightConnector1">
            <a:avLst/>
          </a:prstGeom>
          <a:noFill/>
          <a:ln w="9525">
            <a:solidFill>
              <a:schemeClr val="accent3">
                <a:lumMod val="75000"/>
              </a:schemeClr>
            </a:solidFill>
            <a:round/>
            <a:headEnd type="triangle" w="med" len="med"/>
            <a:tailEnd type="triangle" w="med" len="med"/>
          </a:ln>
        </p:spPr>
      </p:cxnSp>
      <p:cxnSp>
        <p:nvCxnSpPr>
          <p:cNvPr id="33826" name="AutoShape 54"/>
          <p:cNvCxnSpPr>
            <a:cxnSpLocks noChangeShapeType="1"/>
          </p:cNvCxnSpPr>
          <p:nvPr/>
        </p:nvCxnSpPr>
        <p:spPr bwMode="auto">
          <a:xfrm flipV="1">
            <a:off x="1835150" y="4437063"/>
            <a:ext cx="141288" cy="360362"/>
          </a:xfrm>
          <a:prstGeom prst="straightConnector1">
            <a:avLst/>
          </a:prstGeom>
          <a:noFill/>
          <a:ln w="9525">
            <a:solidFill>
              <a:schemeClr val="accent3">
                <a:lumMod val="75000"/>
              </a:schemeClr>
            </a:solidFill>
            <a:round/>
            <a:headEnd type="triangle" w="med" len="med"/>
            <a:tailEnd type="triangle" w="med" len="med"/>
          </a:ln>
        </p:spPr>
      </p:cxnSp>
      <p:cxnSp>
        <p:nvCxnSpPr>
          <p:cNvPr id="33827" name="AutoShape 55"/>
          <p:cNvCxnSpPr>
            <a:cxnSpLocks noChangeShapeType="1"/>
          </p:cNvCxnSpPr>
          <p:nvPr/>
        </p:nvCxnSpPr>
        <p:spPr bwMode="auto">
          <a:xfrm flipH="1" flipV="1">
            <a:off x="3203575" y="4508500"/>
            <a:ext cx="73025" cy="287338"/>
          </a:xfrm>
          <a:prstGeom prst="straightConnector1">
            <a:avLst/>
          </a:prstGeom>
          <a:noFill/>
          <a:ln w="9525">
            <a:solidFill>
              <a:schemeClr val="accent3">
                <a:lumMod val="75000"/>
              </a:schemeClr>
            </a:solidFill>
            <a:round/>
            <a:headEnd type="triangle" w="med" len="med"/>
            <a:tailEnd type="triangle" w="med" len="med"/>
          </a:ln>
        </p:spPr>
      </p:cxnSp>
      <p:cxnSp>
        <p:nvCxnSpPr>
          <p:cNvPr id="33828" name="AutoShape 56"/>
          <p:cNvCxnSpPr>
            <a:cxnSpLocks noChangeShapeType="1"/>
          </p:cNvCxnSpPr>
          <p:nvPr/>
        </p:nvCxnSpPr>
        <p:spPr bwMode="auto">
          <a:xfrm>
            <a:off x="2627313" y="4437063"/>
            <a:ext cx="1587" cy="360362"/>
          </a:xfrm>
          <a:prstGeom prst="straightConnector1">
            <a:avLst/>
          </a:prstGeom>
          <a:noFill/>
          <a:ln w="9525">
            <a:solidFill>
              <a:schemeClr val="accent3">
                <a:lumMod val="75000"/>
              </a:schemeClr>
            </a:solidFill>
            <a:round/>
            <a:headEnd type="triangle" w="med" len="med"/>
            <a:tailEnd type="triangle" w="med" len="med"/>
          </a:ln>
        </p:spPr>
      </p:cxnSp>
      <p:sp>
        <p:nvSpPr>
          <p:cNvPr id="33829" name="AutoShape 61"/>
          <p:cNvSpPr>
            <a:spLocks noChangeArrowheads="1"/>
          </p:cNvSpPr>
          <p:nvPr/>
        </p:nvSpPr>
        <p:spPr bwMode="auto">
          <a:xfrm rot="6023773">
            <a:off x="1437481" y="2963069"/>
            <a:ext cx="1655763" cy="12922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27" y="16775"/>
                </a:moveTo>
                <a:cubicBezTo>
                  <a:pt x="19331" y="15100"/>
                  <a:pt x="20101" y="12985"/>
                  <a:pt x="20101" y="10800"/>
                </a:cubicBezTo>
                <a:cubicBezTo>
                  <a:pt x="20101" y="7347"/>
                  <a:pt x="18188" y="4178"/>
                  <a:pt x="15133" y="2570"/>
                </a:cubicBezTo>
                <a:lnTo>
                  <a:pt x="15831" y="1243"/>
                </a:lnTo>
                <a:cubicBezTo>
                  <a:pt x="19379" y="3111"/>
                  <a:pt x="21600" y="6790"/>
                  <a:pt x="21600" y="10800"/>
                </a:cubicBezTo>
                <a:cubicBezTo>
                  <a:pt x="21600" y="13337"/>
                  <a:pt x="20706" y="15794"/>
                  <a:pt x="19076" y="17738"/>
                </a:cubicBezTo>
                <a:lnTo>
                  <a:pt x="21145" y="19473"/>
                </a:lnTo>
                <a:lnTo>
                  <a:pt x="16285" y="19901"/>
                </a:lnTo>
                <a:lnTo>
                  <a:pt x="15858" y="15040"/>
                </a:lnTo>
                <a:lnTo>
                  <a:pt x="17927" y="16775"/>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30" name="AutoShape 63"/>
          <p:cNvSpPr>
            <a:spLocks noChangeArrowheads="1"/>
          </p:cNvSpPr>
          <p:nvPr/>
        </p:nvSpPr>
        <p:spPr bwMode="auto">
          <a:xfrm rot="6023773">
            <a:off x="285751" y="2890837"/>
            <a:ext cx="1943100" cy="12922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27" y="16775"/>
                </a:moveTo>
                <a:cubicBezTo>
                  <a:pt x="19331" y="15100"/>
                  <a:pt x="20101" y="12985"/>
                  <a:pt x="20101" y="10800"/>
                </a:cubicBezTo>
                <a:cubicBezTo>
                  <a:pt x="20101" y="7893"/>
                  <a:pt x="18742" y="5154"/>
                  <a:pt x="16429" y="3395"/>
                </a:cubicBezTo>
                <a:lnTo>
                  <a:pt x="17336" y="2202"/>
                </a:lnTo>
                <a:cubicBezTo>
                  <a:pt x="20022" y="4244"/>
                  <a:pt x="21600" y="7425"/>
                  <a:pt x="21600" y="10800"/>
                </a:cubicBezTo>
                <a:cubicBezTo>
                  <a:pt x="21600" y="13337"/>
                  <a:pt x="20706" y="15794"/>
                  <a:pt x="19076" y="17738"/>
                </a:cubicBezTo>
                <a:lnTo>
                  <a:pt x="21145" y="19473"/>
                </a:lnTo>
                <a:lnTo>
                  <a:pt x="16285" y="19901"/>
                </a:lnTo>
                <a:lnTo>
                  <a:pt x="15858" y="15040"/>
                </a:lnTo>
                <a:lnTo>
                  <a:pt x="17927" y="16775"/>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31" name="AutoShape 64"/>
          <p:cNvSpPr>
            <a:spLocks noChangeArrowheads="1"/>
          </p:cNvSpPr>
          <p:nvPr/>
        </p:nvSpPr>
        <p:spPr bwMode="auto">
          <a:xfrm rot="6023773">
            <a:off x="2518570" y="3034506"/>
            <a:ext cx="1655762" cy="12922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27" y="16775"/>
                </a:moveTo>
                <a:cubicBezTo>
                  <a:pt x="19331" y="15100"/>
                  <a:pt x="20101" y="12985"/>
                  <a:pt x="20101" y="10800"/>
                </a:cubicBezTo>
                <a:cubicBezTo>
                  <a:pt x="20101" y="6583"/>
                  <a:pt x="17264" y="2894"/>
                  <a:pt x="13189" y="1811"/>
                </a:cubicBezTo>
                <a:lnTo>
                  <a:pt x="13574" y="362"/>
                </a:lnTo>
                <a:cubicBezTo>
                  <a:pt x="18306" y="1620"/>
                  <a:pt x="21600" y="5904"/>
                  <a:pt x="21600" y="10800"/>
                </a:cubicBezTo>
                <a:cubicBezTo>
                  <a:pt x="21600" y="13337"/>
                  <a:pt x="20706" y="15794"/>
                  <a:pt x="19076" y="17738"/>
                </a:cubicBezTo>
                <a:lnTo>
                  <a:pt x="21145" y="19473"/>
                </a:lnTo>
                <a:lnTo>
                  <a:pt x="16285" y="19901"/>
                </a:lnTo>
                <a:lnTo>
                  <a:pt x="15858" y="15040"/>
                </a:lnTo>
                <a:lnTo>
                  <a:pt x="17927" y="16775"/>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32" name="Text Box 67"/>
          <p:cNvSpPr txBox="1">
            <a:spLocks noChangeArrowheads="1"/>
          </p:cNvSpPr>
          <p:nvPr/>
        </p:nvSpPr>
        <p:spPr bwMode="auto">
          <a:xfrm>
            <a:off x="2195513" y="2349500"/>
            <a:ext cx="1714500" cy="244475"/>
          </a:xfrm>
          <a:prstGeom prst="rect">
            <a:avLst/>
          </a:prstGeom>
          <a:noFill/>
          <a:ln w="9525">
            <a:noFill/>
            <a:miter lim="800000"/>
            <a:headEnd/>
            <a:tailEnd/>
          </a:ln>
        </p:spPr>
        <p:txBody>
          <a:bodyPr wrap="none" lIns="90000" tIns="46800" rIns="90000" bIns="46800">
            <a:spAutoFit/>
          </a:bodyPr>
          <a:lstStyle/>
          <a:p>
            <a:r>
              <a:rPr lang="es-NI" sz="1000"/>
              <a:t>Educación &amp; Investigación</a:t>
            </a:r>
          </a:p>
        </p:txBody>
      </p:sp>
      <p:sp>
        <p:nvSpPr>
          <p:cNvPr id="33833" name="Text Box 72"/>
          <p:cNvSpPr txBox="1">
            <a:spLocks noChangeArrowheads="1"/>
          </p:cNvSpPr>
          <p:nvPr/>
        </p:nvSpPr>
        <p:spPr bwMode="auto">
          <a:xfrm>
            <a:off x="2195513" y="2565400"/>
            <a:ext cx="1225550" cy="244475"/>
          </a:xfrm>
          <a:prstGeom prst="rect">
            <a:avLst/>
          </a:prstGeom>
          <a:noFill/>
          <a:ln w="9525">
            <a:noFill/>
            <a:miter lim="800000"/>
            <a:headEnd/>
            <a:tailEnd/>
          </a:ln>
        </p:spPr>
        <p:txBody>
          <a:bodyPr lIns="90000" tIns="46800" rIns="90000" bIns="46800">
            <a:spAutoFit/>
          </a:bodyPr>
          <a:lstStyle/>
          <a:p>
            <a:pPr algn="ctr">
              <a:spcBef>
                <a:spcPct val="50000"/>
              </a:spcBef>
            </a:pPr>
            <a:r>
              <a:rPr lang="es-NI" sz="1000"/>
              <a:t>Servicios</a:t>
            </a:r>
          </a:p>
        </p:txBody>
      </p:sp>
      <p:sp>
        <p:nvSpPr>
          <p:cNvPr id="33834" name="Text Box 73"/>
          <p:cNvSpPr txBox="1">
            <a:spLocks noChangeArrowheads="1"/>
          </p:cNvSpPr>
          <p:nvPr/>
        </p:nvSpPr>
        <p:spPr bwMode="auto">
          <a:xfrm>
            <a:off x="2339975" y="2852738"/>
            <a:ext cx="1871663" cy="473075"/>
          </a:xfrm>
          <a:prstGeom prst="rect">
            <a:avLst/>
          </a:prstGeom>
          <a:noFill/>
          <a:ln w="9525">
            <a:noFill/>
            <a:miter lim="800000"/>
            <a:headEnd/>
            <a:tailEnd/>
          </a:ln>
        </p:spPr>
        <p:txBody>
          <a:bodyPr lIns="90000" tIns="46800" rIns="90000" bIns="46800">
            <a:spAutoFit/>
          </a:bodyPr>
          <a:lstStyle/>
          <a:p>
            <a:pPr>
              <a:spcBef>
                <a:spcPct val="50000"/>
              </a:spcBef>
            </a:pPr>
            <a:r>
              <a:rPr lang="es-NI" sz="1000"/>
              <a:t>Administración </a:t>
            </a:r>
          </a:p>
          <a:p>
            <a:pPr>
              <a:spcBef>
                <a:spcPct val="50000"/>
              </a:spcBef>
            </a:pPr>
            <a:r>
              <a:rPr lang="es-NI" sz="1000"/>
              <a:t>Políticas &amp; Procesos.</a:t>
            </a:r>
          </a:p>
        </p:txBody>
      </p:sp>
      <p:sp>
        <p:nvSpPr>
          <p:cNvPr id="33835" name="Text Box 74"/>
          <p:cNvSpPr txBox="1">
            <a:spLocks noChangeArrowheads="1"/>
          </p:cNvSpPr>
          <p:nvPr/>
        </p:nvSpPr>
        <p:spPr bwMode="auto">
          <a:xfrm>
            <a:off x="0" y="2060575"/>
            <a:ext cx="360363" cy="1768475"/>
          </a:xfrm>
          <a:prstGeom prst="rect">
            <a:avLst/>
          </a:prstGeom>
          <a:noFill/>
          <a:ln w="9525">
            <a:noFill/>
            <a:miter lim="800000"/>
            <a:headEnd/>
            <a:tailEnd/>
          </a:ln>
        </p:spPr>
        <p:txBody>
          <a:bodyPr lIns="90000" tIns="46800" rIns="90000" bIns="46800">
            <a:spAutoFit/>
          </a:bodyPr>
          <a:lstStyle/>
          <a:p>
            <a:r>
              <a:rPr lang="es-NI" sz="1000">
                <a:latin typeface="Arial" charset="0"/>
              </a:rPr>
              <a:t>I</a:t>
            </a:r>
          </a:p>
          <a:p>
            <a:endParaRPr lang="es-NI" sz="1000">
              <a:latin typeface="Arial" charset="0"/>
            </a:endParaRPr>
          </a:p>
          <a:p>
            <a:r>
              <a:rPr lang="es-NI" sz="1000">
                <a:latin typeface="Arial" charset="0"/>
              </a:rPr>
              <a:t>N</a:t>
            </a:r>
          </a:p>
          <a:p>
            <a:endParaRPr lang="es-NI" sz="1000">
              <a:latin typeface="Arial" charset="0"/>
            </a:endParaRPr>
          </a:p>
          <a:p>
            <a:r>
              <a:rPr lang="es-NI" sz="1000">
                <a:latin typeface="Arial" charset="0"/>
              </a:rPr>
              <a:t>P</a:t>
            </a:r>
          </a:p>
          <a:p>
            <a:endParaRPr lang="es-NI" sz="1000">
              <a:latin typeface="Arial" charset="0"/>
            </a:endParaRPr>
          </a:p>
          <a:p>
            <a:r>
              <a:rPr lang="es-NI" sz="1000">
                <a:latin typeface="Arial" charset="0"/>
              </a:rPr>
              <a:t>U</a:t>
            </a:r>
          </a:p>
          <a:p>
            <a:endParaRPr lang="es-NI" sz="1000">
              <a:latin typeface="Arial" charset="0"/>
            </a:endParaRPr>
          </a:p>
          <a:p>
            <a:r>
              <a:rPr lang="es-NI" sz="1000">
                <a:latin typeface="Arial" charset="0"/>
              </a:rPr>
              <a:t>T</a:t>
            </a:r>
          </a:p>
          <a:p>
            <a:endParaRPr lang="es-NI" sz="1000">
              <a:latin typeface="Arial" charset="0"/>
            </a:endParaRPr>
          </a:p>
          <a:p>
            <a:r>
              <a:rPr lang="es-NI" sz="1000">
                <a:latin typeface="Arial" charset="0"/>
              </a:rPr>
              <a:t>S</a:t>
            </a:r>
          </a:p>
        </p:txBody>
      </p:sp>
      <p:sp>
        <p:nvSpPr>
          <p:cNvPr id="33836" name="Text Box 76"/>
          <p:cNvSpPr txBox="1">
            <a:spLocks noChangeArrowheads="1"/>
          </p:cNvSpPr>
          <p:nvPr/>
        </p:nvSpPr>
        <p:spPr bwMode="auto">
          <a:xfrm>
            <a:off x="755650" y="1557338"/>
            <a:ext cx="3652838" cy="274637"/>
          </a:xfrm>
          <a:prstGeom prst="rect">
            <a:avLst/>
          </a:prstGeom>
          <a:noFill/>
          <a:ln w="9525">
            <a:noFill/>
            <a:miter lim="800000"/>
            <a:headEnd/>
            <a:tailEnd/>
          </a:ln>
        </p:spPr>
        <p:txBody>
          <a:bodyPr wrap="none" lIns="90000" tIns="46800" rIns="90000" bIns="46800">
            <a:spAutoFit/>
          </a:bodyPr>
          <a:lstStyle/>
          <a:p>
            <a:r>
              <a:rPr lang="es-NI" sz="1200"/>
              <a:t>…. Institución, Programas, Procesos o Servicios….</a:t>
            </a:r>
          </a:p>
        </p:txBody>
      </p:sp>
      <p:sp>
        <p:nvSpPr>
          <p:cNvPr id="33837" name="Text Box 80"/>
          <p:cNvSpPr txBox="1">
            <a:spLocks noChangeArrowheads="1"/>
          </p:cNvSpPr>
          <p:nvPr/>
        </p:nvSpPr>
        <p:spPr bwMode="auto">
          <a:xfrm rot="1081187">
            <a:off x="715963" y="5112654"/>
            <a:ext cx="2058987" cy="279180"/>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solidFill>
                  <a:schemeClr val="bg1"/>
                </a:solidFill>
              </a:rPr>
              <a:t>Económico, Geográfico </a:t>
            </a:r>
          </a:p>
        </p:txBody>
      </p:sp>
      <p:sp>
        <p:nvSpPr>
          <p:cNvPr id="33838" name="Text Box 81"/>
          <p:cNvSpPr txBox="1">
            <a:spLocks noChangeArrowheads="1"/>
          </p:cNvSpPr>
          <p:nvPr/>
        </p:nvSpPr>
        <p:spPr bwMode="auto">
          <a:xfrm rot="-1596097">
            <a:off x="2700338" y="4939617"/>
            <a:ext cx="2044700" cy="279180"/>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solidFill>
                  <a:schemeClr val="bg1"/>
                </a:solidFill>
              </a:rPr>
              <a:t>Política, Mercados, etc. </a:t>
            </a:r>
          </a:p>
        </p:txBody>
      </p:sp>
      <p:sp>
        <p:nvSpPr>
          <p:cNvPr id="33839" name="Text Box 82"/>
          <p:cNvSpPr txBox="1">
            <a:spLocks noChangeArrowheads="1"/>
          </p:cNvSpPr>
          <p:nvPr/>
        </p:nvSpPr>
        <p:spPr bwMode="auto">
          <a:xfrm rot="-1217802">
            <a:off x="755650" y="905779"/>
            <a:ext cx="2058988" cy="279180"/>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solidFill>
                  <a:schemeClr val="bg1"/>
                </a:solidFill>
              </a:rPr>
              <a:t>Económico, Geográfico </a:t>
            </a:r>
          </a:p>
        </p:txBody>
      </p:sp>
      <p:sp>
        <p:nvSpPr>
          <p:cNvPr id="33840" name="Text Box 83"/>
          <p:cNvSpPr txBox="1">
            <a:spLocks noChangeArrowheads="1"/>
          </p:cNvSpPr>
          <p:nvPr/>
        </p:nvSpPr>
        <p:spPr bwMode="auto">
          <a:xfrm rot="1440958">
            <a:off x="2555875" y="978804"/>
            <a:ext cx="2044700" cy="279180"/>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solidFill>
                  <a:schemeClr val="bg1"/>
                </a:solidFill>
              </a:rPr>
              <a:t>Política, Mercados, etc. </a:t>
            </a:r>
          </a:p>
        </p:txBody>
      </p:sp>
      <p:sp>
        <p:nvSpPr>
          <p:cNvPr id="33841" name="Text Box 84"/>
          <p:cNvSpPr txBox="1">
            <a:spLocks noChangeArrowheads="1"/>
          </p:cNvSpPr>
          <p:nvPr/>
        </p:nvSpPr>
        <p:spPr bwMode="auto">
          <a:xfrm>
            <a:off x="5580112" y="2060848"/>
            <a:ext cx="2663825" cy="1878012"/>
          </a:xfrm>
          <a:prstGeom prst="rect">
            <a:avLst/>
          </a:prstGeom>
          <a:noFill/>
          <a:ln w="9525">
            <a:noFill/>
            <a:miter lim="800000"/>
            <a:headEnd/>
            <a:tailEnd/>
          </a:ln>
        </p:spPr>
        <p:txBody>
          <a:bodyPr lIns="90000" tIns="46800" rIns="90000" bIns="46800">
            <a:spAutoFit/>
          </a:bodyPr>
          <a:lstStyle/>
          <a:p>
            <a:pPr>
              <a:spcBef>
                <a:spcPct val="50000"/>
              </a:spcBef>
            </a:pPr>
            <a:r>
              <a:rPr lang="es-NI" sz="1800" dirty="0">
                <a:solidFill>
                  <a:srgbClr val="FF0000"/>
                </a:solidFill>
              </a:rPr>
              <a:t>Resultados:</a:t>
            </a:r>
          </a:p>
          <a:p>
            <a:pPr algn="just">
              <a:spcBef>
                <a:spcPct val="50000"/>
              </a:spcBef>
            </a:pPr>
            <a:r>
              <a:rPr lang="es-NI" sz="1800" dirty="0"/>
              <a:t>Previstos y no  previstos de los procesos y los inputs, afectados por el medio ambiente externo.</a:t>
            </a:r>
          </a:p>
        </p:txBody>
      </p:sp>
      <p:sp>
        <p:nvSpPr>
          <p:cNvPr id="33842" name="Text Box 85"/>
          <p:cNvSpPr txBox="1">
            <a:spLocks noChangeArrowheads="1"/>
          </p:cNvSpPr>
          <p:nvPr/>
        </p:nvSpPr>
        <p:spPr bwMode="auto">
          <a:xfrm>
            <a:off x="4787900" y="404813"/>
            <a:ext cx="3167063" cy="648512"/>
          </a:xfrm>
          <a:prstGeom prst="rect">
            <a:avLst/>
          </a:prstGeom>
          <a:noFill/>
          <a:ln w="9525">
            <a:noFill/>
            <a:miter lim="800000"/>
            <a:headEnd/>
            <a:tailEnd/>
          </a:ln>
        </p:spPr>
        <p:txBody>
          <a:bodyPr lIns="90000" tIns="46800" rIns="90000" bIns="46800">
            <a:spAutoFit/>
          </a:bodyPr>
          <a:lstStyle/>
          <a:p>
            <a:pPr>
              <a:spcBef>
                <a:spcPct val="50000"/>
              </a:spcBef>
            </a:pPr>
            <a:r>
              <a:rPr lang="es-NI" sz="1800" b="1" dirty="0">
                <a:solidFill>
                  <a:srgbClr val="002060"/>
                </a:solidFill>
                <a:latin typeface="Trebuchet MS" pitchFamily="34" charset="0"/>
              </a:rPr>
              <a:t>Modelo de un Proceso de Autoevaluación</a:t>
            </a:r>
          </a:p>
        </p:txBody>
      </p:sp>
      <p:sp>
        <p:nvSpPr>
          <p:cNvPr id="33843" name="Text Box 86"/>
          <p:cNvSpPr txBox="1">
            <a:spLocks noChangeArrowheads="1"/>
          </p:cNvSpPr>
          <p:nvPr/>
        </p:nvSpPr>
        <p:spPr bwMode="auto">
          <a:xfrm>
            <a:off x="7092950" y="6308725"/>
            <a:ext cx="1871663" cy="244475"/>
          </a:xfrm>
          <a:prstGeom prst="rect">
            <a:avLst/>
          </a:prstGeom>
          <a:noFill/>
          <a:ln w="9525">
            <a:noFill/>
            <a:miter lim="800000"/>
            <a:headEnd/>
            <a:tailEnd/>
          </a:ln>
        </p:spPr>
        <p:txBody>
          <a:bodyPr lIns="90000" tIns="46800" rIns="90000" bIns="46800">
            <a:spAutoFit/>
          </a:bodyPr>
          <a:lstStyle/>
          <a:p>
            <a:pPr algn="ctr">
              <a:spcBef>
                <a:spcPct val="50000"/>
              </a:spcBef>
            </a:pPr>
            <a:r>
              <a:rPr lang="es-NI" sz="1000"/>
              <a:t>Adaptado de Kells</a:t>
            </a:r>
          </a:p>
        </p:txBody>
      </p:sp>
      <p:sp>
        <p:nvSpPr>
          <p:cNvPr id="33844" name="AutoShape 87"/>
          <p:cNvSpPr>
            <a:spLocks noChangeArrowheads="1"/>
          </p:cNvSpPr>
          <p:nvPr/>
        </p:nvSpPr>
        <p:spPr bwMode="auto">
          <a:xfrm rot="-8057867">
            <a:off x="2107407" y="6180931"/>
            <a:ext cx="419100" cy="531813"/>
          </a:xfrm>
          <a:custGeom>
            <a:avLst/>
            <a:gdLst>
              <a:gd name="T0" fmla="*/ 2147483647 w 21600"/>
              <a:gd name="T1" fmla="*/ 2147483647 h 21600"/>
              <a:gd name="T2" fmla="*/ 2147483647 w 21600"/>
              <a:gd name="T3" fmla="*/ 2147483647 h 21600"/>
              <a:gd name="T4" fmla="*/ 2147483647 w 21600"/>
              <a:gd name="T5" fmla="*/ 2147483647 h 21600"/>
              <a:gd name="T6" fmla="*/ 830523961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5480" y="15101"/>
                </a:moveTo>
                <a:cubicBezTo>
                  <a:pt x="6779" y="16707"/>
                  <a:pt x="8734" y="17641"/>
                  <a:pt x="10800" y="17641"/>
                </a:cubicBezTo>
                <a:cubicBezTo>
                  <a:pt x="14578" y="17641"/>
                  <a:pt x="17641" y="14578"/>
                  <a:pt x="17641" y="10800"/>
                </a:cubicBezTo>
                <a:cubicBezTo>
                  <a:pt x="17641" y="8431"/>
                  <a:pt x="16416" y="6232"/>
                  <a:pt x="14403" y="4985"/>
                </a:cubicBezTo>
                <a:lnTo>
                  <a:pt x="16488" y="1619"/>
                </a:lnTo>
                <a:cubicBezTo>
                  <a:pt x="19666" y="3589"/>
                  <a:pt x="21600" y="7061"/>
                  <a:pt x="21600" y="10800"/>
                </a:cubicBezTo>
                <a:cubicBezTo>
                  <a:pt x="21600" y="16764"/>
                  <a:pt x="16764" y="21600"/>
                  <a:pt x="10800" y="21600"/>
                </a:cubicBezTo>
                <a:cubicBezTo>
                  <a:pt x="7539" y="21600"/>
                  <a:pt x="4452" y="20126"/>
                  <a:pt x="2402" y="17590"/>
                </a:cubicBezTo>
                <a:lnTo>
                  <a:pt x="302" y="19288"/>
                </a:lnTo>
                <a:lnTo>
                  <a:pt x="997" y="12706"/>
                </a:lnTo>
                <a:lnTo>
                  <a:pt x="7580" y="13403"/>
                </a:lnTo>
                <a:lnTo>
                  <a:pt x="5480" y="15101"/>
                </a:lnTo>
                <a:close/>
              </a:path>
            </a:pathLst>
          </a:custGeom>
          <a:solidFill>
            <a:srgbClr val="800000"/>
          </a:solidFill>
          <a:ln w="9525">
            <a:solidFill>
              <a:srgbClr val="000000"/>
            </a:solidFill>
            <a:miter lim="800000"/>
            <a:headEnd/>
            <a:tailEnd/>
          </a:ln>
        </p:spPr>
        <p:txBody>
          <a:bodyPr wrap="none" lIns="90000" tIns="46800" rIns="90000" bIns="46800" anchor="ctr"/>
          <a:lstStyle/>
          <a:p>
            <a:endParaRPr lang="es-SV"/>
          </a:p>
        </p:txBody>
      </p:sp>
      <p:sp>
        <p:nvSpPr>
          <p:cNvPr id="33845" name="Text Box 95"/>
          <p:cNvSpPr txBox="1">
            <a:spLocks noChangeArrowheads="1"/>
          </p:cNvSpPr>
          <p:nvPr/>
        </p:nvSpPr>
        <p:spPr bwMode="auto">
          <a:xfrm>
            <a:off x="6210300" y="4605338"/>
            <a:ext cx="180975" cy="366712"/>
          </a:xfrm>
          <a:prstGeom prst="rect">
            <a:avLst/>
          </a:prstGeom>
          <a:noFill/>
          <a:ln w="9525">
            <a:noFill/>
            <a:miter lim="800000"/>
            <a:headEnd/>
            <a:tailEnd/>
          </a:ln>
        </p:spPr>
        <p:txBody>
          <a:bodyPr wrap="none" lIns="90000" tIns="46800" rIns="90000" bIns="46800">
            <a:spAutoFit/>
          </a:bodyPr>
          <a:lstStyle/>
          <a:p>
            <a:endParaRPr lang="es-NI" sz="1800"/>
          </a:p>
        </p:txBody>
      </p:sp>
      <p:sp>
        <p:nvSpPr>
          <p:cNvPr id="33848" name="Text Box 99"/>
          <p:cNvSpPr txBox="1">
            <a:spLocks noChangeArrowheads="1"/>
          </p:cNvSpPr>
          <p:nvPr/>
        </p:nvSpPr>
        <p:spPr bwMode="auto">
          <a:xfrm>
            <a:off x="1403350" y="6237288"/>
            <a:ext cx="569913" cy="274637"/>
          </a:xfrm>
          <a:prstGeom prst="rect">
            <a:avLst/>
          </a:prstGeom>
          <a:noFill/>
          <a:ln w="9525">
            <a:noFill/>
            <a:miter lim="800000"/>
            <a:headEnd/>
            <a:tailEnd/>
          </a:ln>
        </p:spPr>
        <p:txBody>
          <a:bodyPr wrap="none" lIns="90000" tIns="46800" rIns="90000" bIns="46800">
            <a:spAutoFit/>
          </a:bodyPr>
          <a:lstStyle/>
          <a:p>
            <a:r>
              <a:rPr lang="es-NI" sz="1200"/>
              <a:t>Señal</a:t>
            </a:r>
          </a:p>
        </p:txBody>
      </p:sp>
      <p:sp>
        <p:nvSpPr>
          <p:cNvPr id="33849" name="Text Box 100"/>
          <p:cNvSpPr txBox="1">
            <a:spLocks noChangeArrowheads="1"/>
          </p:cNvSpPr>
          <p:nvPr/>
        </p:nvSpPr>
        <p:spPr bwMode="auto">
          <a:xfrm>
            <a:off x="2627313" y="6092825"/>
            <a:ext cx="2017712" cy="457200"/>
          </a:xfrm>
          <a:prstGeom prst="rect">
            <a:avLst/>
          </a:prstGeom>
          <a:noFill/>
          <a:ln w="9525">
            <a:noFill/>
            <a:miter lim="800000"/>
            <a:headEnd/>
            <a:tailEnd/>
          </a:ln>
        </p:spPr>
        <p:txBody>
          <a:bodyPr wrap="none" lIns="90000" tIns="46800" rIns="90000" bIns="46800">
            <a:spAutoFit/>
          </a:bodyPr>
          <a:lstStyle/>
          <a:p>
            <a:r>
              <a:rPr lang="es-NI" sz="1200"/>
              <a:t>= Elementos en el </a:t>
            </a:r>
          </a:p>
          <a:p>
            <a:r>
              <a:rPr lang="es-NI" sz="1200"/>
              <a:t>proceso de autoevaluación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ChangeArrowheads="1"/>
          </p:cNvSpPr>
          <p:nvPr/>
        </p:nvSpPr>
        <p:spPr bwMode="auto">
          <a:xfrm>
            <a:off x="0" y="476672"/>
            <a:ext cx="7235825" cy="296270"/>
          </a:xfrm>
          <a:prstGeom prst="rect">
            <a:avLst/>
          </a:prstGeom>
          <a:noFill/>
          <a:ln w="9525">
            <a:solidFill>
              <a:schemeClr val="tx2"/>
            </a:solidFill>
            <a:miter lim="800000"/>
            <a:headEnd/>
            <a:tailEnd/>
          </a:ln>
        </p:spPr>
        <p:txBody>
          <a:bodyPr wrap="none" lIns="90000" tIns="46800" rIns="90000" bIns="46800" anchor="ctr"/>
          <a:lstStyle/>
          <a:p>
            <a:endParaRPr lang="es-MX"/>
          </a:p>
        </p:txBody>
      </p:sp>
      <p:sp>
        <p:nvSpPr>
          <p:cNvPr id="34819" name="Rectangle 6"/>
          <p:cNvSpPr>
            <a:spLocks noChangeArrowheads="1"/>
          </p:cNvSpPr>
          <p:nvPr/>
        </p:nvSpPr>
        <p:spPr bwMode="auto">
          <a:xfrm>
            <a:off x="106363" y="1560513"/>
            <a:ext cx="647700" cy="719137"/>
          </a:xfrm>
          <a:prstGeom prst="rect">
            <a:avLst/>
          </a:prstGeom>
          <a:noFill/>
          <a:ln w="31750">
            <a:solidFill>
              <a:schemeClr val="tx1"/>
            </a:solidFill>
            <a:miter lim="800000"/>
            <a:headEnd/>
            <a:tailEnd/>
          </a:ln>
        </p:spPr>
        <p:txBody>
          <a:bodyPr wrap="none" lIns="90000" tIns="46800" rIns="90000" bIns="46800" anchor="ctr"/>
          <a:lstStyle/>
          <a:p>
            <a:endParaRPr lang="es-MX"/>
          </a:p>
        </p:txBody>
      </p:sp>
      <p:sp>
        <p:nvSpPr>
          <p:cNvPr id="34820" name="AutoShape 7"/>
          <p:cNvSpPr>
            <a:spLocks noChangeArrowheads="1"/>
          </p:cNvSpPr>
          <p:nvPr/>
        </p:nvSpPr>
        <p:spPr bwMode="auto">
          <a:xfrm>
            <a:off x="827088" y="1557338"/>
            <a:ext cx="215900" cy="719137"/>
          </a:xfrm>
          <a:prstGeom prst="rightArrow">
            <a:avLst>
              <a:gd name="adj1" fmla="val 40398"/>
              <a:gd name="adj2" fmla="val 51542"/>
            </a:avLst>
          </a:prstGeom>
          <a:solidFill>
            <a:srgbClr val="FFC000"/>
          </a:solidFill>
          <a:ln w="9525">
            <a:solidFill>
              <a:srgbClr val="000000"/>
            </a:solidFill>
            <a:miter lim="800000"/>
            <a:headEnd/>
            <a:tailEnd/>
          </a:ln>
        </p:spPr>
        <p:txBody>
          <a:bodyPr wrap="none" lIns="90000" tIns="46800" rIns="90000" bIns="46800" anchor="ctr"/>
          <a:lstStyle/>
          <a:p>
            <a:pPr algn="ctr"/>
            <a:endParaRPr lang="es-NI" sz="1800">
              <a:solidFill>
                <a:srgbClr val="800000"/>
              </a:solidFill>
            </a:endParaRPr>
          </a:p>
        </p:txBody>
      </p:sp>
      <p:sp>
        <p:nvSpPr>
          <p:cNvPr id="34821" name="Rectangle 8"/>
          <p:cNvSpPr>
            <a:spLocks noChangeArrowheads="1"/>
          </p:cNvSpPr>
          <p:nvPr/>
        </p:nvSpPr>
        <p:spPr bwMode="auto">
          <a:xfrm>
            <a:off x="1116013" y="1557338"/>
            <a:ext cx="647700" cy="719137"/>
          </a:xfrm>
          <a:prstGeom prst="rect">
            <a:avLst/>
          </a:prstGeom>
          <a:noFill/>
          <a:ln w="31750">
            <a:solidFill>
              <a:schemeClr val="tx1"/>
            </a:solidFill>
            <a:miter lim="800000"/>
            <a:headEnd/>
            <a:tailEnd/>
          </a:ln>
        </p:spPr>
        <p:txBody>
          <a:bodyPr wrap="none" lIns="90000" tIns="46800" rIns="90000" bIns="46800" anchor="ctr"/>
          <a:lstStyle/>
          <a:p>
            <a:endParaRPr lang="es-MX"/>
          </a:p>
        </p:txBody>
      </p:sp>
      <p:sp>
        <p:nvSpPr>
          <p:cNvPr id="34822" name="AutoShape 9"/>
          <p:cNvSpPr>
            <a:spLocks noChangeArrowheads="1"/>
          </p:cNvSpPr>
          <p:nvPr/>
        </p:nvSpPr>
        <p:spPr bwMode="auto">
          <a:xfrm>
            <a:off x="1835150" y="1557338"/>
            <a:ext cx="215900" cy="719137"/>
          </a:xfrm>
          <a:prstGeom prst="rightArrow">
            <a:avLst>
              <a:gd name="adj1" fmla="val 40398"/>
              <a:gd name="adj2" fmla="val 51542"/>
            </a:avLst>
          </a:prstGeom>
          <a:solidFill>
            <a:srgbClr val="FFC000"/>
          </a:solidFill>
          <a:ln w="9525">
            <a:solidFill>
              <a:srgbClr val="000000"/>
            </a:solidFill>
            <a:miter lim="800000"/>
            <a:headEnd/>
            <a:tailEnd/>
          </a:ln>
        </p:spPr>
        <p:txBody>
          <a:bodyPr wrap="none" lIns="90000" tIns="46800" rIns="90000" bIns="46800" anchor="ctr"/>
          <a:lstStyle/>
          <a:p>
            <a:pPr algn="ctr"/>
            <a:endParaRPr lang="es-NI" sz="1800">
              <a:solidFill>
                <a:srgbClr val="800000"/>
              </a:solidFill>
            </a:endParaRPr>
          </a:p>
        </p:txBody>
      </p:sp>
      <p:sp>
        <p:nvSpPr>
          <p:cNvPr id="34823" name="Rectangle 10"/>
          <p:cNvSpPr>
            <a:spLocks noChangeArrowheads="1"/>
          </p:cNvSpPr>
          <p:nvPr/>
        </p:nvSpPr>
        <p:spPr bwMode="auto">
          <a:xfrm>
            <a:off x="2051050" y="1557338"/>
            <a:ext cx="3240088" cy="287337"/>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24" name="Rectangle 11"/>
          <p:cNvSpPr>
            <a:spLocks noChangeArrowheads="1"/>
          </p:cNvSpPr>
          <p:nvPr/>
        </p:nvSpPr>
        <p:spPr bwMode="auto">
          <a:xfrm>
            <a:off x="2124075" y="2060575"/>
            <a:ext cx="215900" cy="1152525"/>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25" name="Rectangle 13"/>
          <p:cNvSpPr>
            <a:spLocks noChangeArrowheads="1"/>
          </p:cNvSpPr>
          <p:nvPr/>
        </p:nvSpPr>
        <p:spPr bwMode="auto">
          <a:xfrm>
            <a:off x="2700338" y="2047875"/>
            <a:ext cx="504825" cy="215900"/>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26" name="Rectangle 14"/>
          <p:cNvSpPr>
            <a:spLocks noChangeArrowheads="1"/>
          </p:cNvSpPr>
          <p:nvPr/>
        </p:nvSpPr>
        <p:spPr bwMode="auto">
          <a:xfrm>
            <a:off x="2700338" y="2420938"/>
            <a:ext cx="504825" cy="215900"/>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27" name="Rectangle 15"/>
          <p:cNvSpPr>
            <a:spLocks noChangeArrowheads="1"/>
          </p:cNvSpPr>
          <p:nvPr/>
        </p:nvSpPr>
        <p:spPr bwMode="auto">
          <a:xfrm>
            <a:off x="2700338" y="2852738"/>
            <a:ext cx="504825" cy="215900"/>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28" name="AutoShape 16"/>
          <p:cNvSpPr>
            <a:spLocks noChangeArrowheads="1"/>
          </p:cNvSpPr>
          <p:nvPr/>
        </p:nvSpPr>
        <p:spPr bwMode="auto">
          <a:xfrm>
            <a:off x="2411413" y="2349500"/>
            <a:ext cx="215900" cy="287338"/>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29" name="AutoShape 18"/>
          <p:cNvSpPr>
            <a:spLocks noChangeArrowheads="1"/>
          </p:cNvSpPr>
          <p:nvPr/>
        </p:nvSpPr>
        <p:spPr bwMode="auto">
          <a:xfrm>
            <a:off x="3275013" y="2082800"/>
            <a:ext cx="215900" cy="287338"/>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0" name="AutoShape 19"/>
          <p:cNvSpPr>
            <a:spLocks noChangeArrowheads="1"/>
          </p:cNvSpPr>
          <p:nvPr/>
        </p:nvSpPr>
        <p:spPr bwMode="auto">
          <a:xfrm>
            <a:off x="3275013" y="2800350"/>
            <a:ext cx="215900" cy="287338"/>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1" name="AutoShape 20"/>
          <p:cNvSpPr>
            <a:spLocks noChangeArrowheads="1"/>
          </p:cNvSpPr>
          <p:nvPr/>
        </p:nvSpPr>
        <p:spPr bwMode="auto">
          <a:xfrm>
            <a:off x="3851275" y="2420938"/>
            <a:ext cx="215900" cy="287337"/>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2" name="Rectangle 21"/>
          <p:cNvSpPr>
            <a:spLocks noChangeArrowheads="1"/>
          </p:cNvSpPr>
          <p:nvPr/>
        </p:nvSpPr>
        <p:spPr bwMode="auto">
          <a:xfrm>
            <a:off x="4140200" y="1989138"/>
            <a:ext cx="508000" cy="217487"/>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33" name="Rectangle 22"/>
          <p:cNvSpPr>
            <a:spLocks noChangeArrowheads="1"/>
          </p:cNvSpPr>
          <p:nvPr/>
        </p:nvSpPr>
        <p:spPr bwMode="auto">
          <a:xfrm>
            <a:off x="4140200" y="2420939"/>
            <a:ext cx="508000" cy="215974"/>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34" name="Rectangle 23"/>
          <p:cNvSpPr>
            <a:spLocks noChangeArrowheads="1"/>
          </p:cNvSpPr>
          <p:nvPr/>
        </p:nvSpPr>
        <p:spPr bwMode="auto">
          <a:xfrm>
            <a:off x="4140200" y="2852738"/>
            <a:ext cx="508000" cy="217487"/>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35" name="AutoShape 24"/>
          <p:cNvSpPr>
            <a:spLocks noChangeArrowheads="1"/>
          </p:cNvSpPr>
          <p:nvPr/>
        </p:nvSpPr>
        <p:spPr bwMode="auto">
          <a:xfrm>
            <a:off x="4706938" y="2089150"/>
            <a:ext cx="217487" cy="288925"/>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6" name="AutoShape 25"/>
          <p:cNvSpPr>
            <a:spLocks noChangeArrowheads="1"/>
          </p:cNvSpPr>
          <p:nvPr/>
        </p:nvSpPr>
        <p:spPr bwMode="auto">
          <a:xfrm>
            <a:off x="4708525" y="2809875"/>
            <a:ext cx="217488" cy="288925"/>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7" name="AutoShape 27"/>
          <p:cNvSpPr>
            <a:spLocks noChangeArrowheads="1"/>
          </p:cNvSpPr>
          <p:nvPr/>
        </p:nvSpPr>
        <p:spPr bwMode="auto">
          <a:xfrm>
            <a:off x="5292725" y="2420938"/>
            <a:ext cx="215900" cy="287337"/>
          </a:xfrm>
          <a:prstGeom prst="rightArrow">
            <a:avLst>
              <a:gd name="adj1" fmla="val 50000"/>
              <a:gd name="adj2" fmla="val 25000"/>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38" name="AutoShape 29"/>
          <p:cNvSpPr>
            <a:spLocks noChangeArrowheads="1"/>
          </p:cNvSpPr>
          <p:nvPr/>
        </p:nvSpPr>
        <p:spPr bwMode="auto">
          <a:xfrm>
            <a:off x="5292725" y="1341438"/>
            <a:ext cx="287338" cy="719137"/>
          </a:xfrm>
          <a:prstGeom prst="rightArrow">
            <a:avLst>
              <a:gd name="adj1" fmla="val 40398"/>
              <a:gd name="adj2" fmla="val 51542"/>
            </a:avLst>
          </a:prstGeom>
          <a:solidFill>
            <a:srgbClr val="FFC000"/>
          </a:solidFill>
          <a:ln w="9525">
            <a:solidFill>
              <a:srgbClr val="000000"/>
            </a:solidFill>
            <a:miter lim="800000"/>
            <a:headEnd/>
            <a:tailEnd/>
          </a:ln>
        </p:spPr>
        <p:txBody>
          <a:bodyPr wrap="none" lIns="90000" tIns="46800" rIns="90000" bIns="46800" anchor="ctr"/>
          <a:lstStyle/>
          <a:p>
            <a:pPr algn="ctr"/>
            <a:endParaRPr lang="es-NI" sz="1800">
              <a:solidFill>
                <a:srgbClr val="800000"/>
              </a:solidFill>
            </a:endParaRPr>
          </a:p>
        </p:txBody>
      </p:sp>
      <p:sp>
        <p:nvSpPr>
          <p:cNvPr id="34839" name="Rectangle 30"/>
          <p:cNvSpPr>
            <a:spLocks noChangeArrowheads="1"/>
          </p:cNvSpPr>
          <p:nvPr/>
        </p:nvSpPr>
        <p:spPr bwMode="auto">
          <a:xfrm>
            <a:off x="6659563" y="1484313"/>
            <a:ext cx="792162" cy="1223962"/>
          </a:xfrm>
          <a:prstGeom prst="rect">
            <a:avLst/>
          </a:prstGeom>
          <a:noFill/>
          <a:ln w="31750">
            <a:solidFill>
              <a:schemeClr val="tx1"/>
            </a:solidFill>
            <a:miter lim="800000"/>
            <a:headEnd/>
            <a:tailEnd/>
          </a:ln>
        </p:spPr>
        <p:txBody>
          <a:bodyPr wrap="none" lIns="90000" tIns="46800" rIns="90000" bIns="46800" anchor="ctr"/>
          <a:lstStyle/>
          <a:p>
            <a:endParaRPr lang="es-MX"/>
          </a:p>
        </p:txBody>
      </p:sp>
      <p:sp>
        <p:nvSpPr>
          <p:cNvPr id="34840" name="Rectangle 31"/>
          <p:cNvSpPr>
            <a:spLocks noChangeArrowheads="1"/>
          </p:cNvSpPr>
          <p:nvPr/>
        </p:nvSpPr>
        <p:spPr bwMode="auto">
          <a:xfrm>
            <a:off x="5580063" y="1484313"/>
            <a:ext cx="863600" cy="1296987"/>
          </a:xfrm>
          <a:prstGeom prst="rect">
            <a:avLst/>
          </a:prstGeom>
          <a:noFill/>
          <a:ln w="31750">
            <a:solidFill>
              <a:schemeClr val="tx1"/>
            </a:solidFill>
            <a:miter lim="800000"/>
            <a:headEnd/>
            <a:tailEnd/>
          </a:ln>
        </p:spPr>
        <p:txBody>
          <a:bodyPr wrap="none" lIns="90000" tIns="46800" rIns="90000" bIns="46800" anchor="ctr"/>
          <a:lstStyle/>
          <a:p>
            <a:endParaRPr lang="es-MX"/>
          </a:p>
        </p:txBody>
      </p:sp>
      <p:sp>
        <p:nvSpPr>
          <p:cNvPr id="34841" name="AutoShape 32"/>
          <p:cNvSpPr>
            <a:spLocks noChangeArrowheads="1"/>
          </p:cNvSpPr>
          <p:nvPr/>
        </p:nvSpPr>
        <p:spPr bwMode="auto">
          <a:xfrm>
            <a:off x="6443663" y="1341438"/>
            <a:ext cx="215900" cy="719137"/>
          </a:xfrm>
          <a:prstGeom prst="rightArrow">
            <a:avLst>
              <a:gd name="adj1" fmla="val 40398"/>
              <a:gd name="adj2" fmla="val 51542"/>
            </a:avLst>
          </a:prstGeom>
          <a:solidFill>
            <a:srgbClr val="FFC000"/>
          </a:solidFill>
          <a:ln w="9525">
            <a:solidFill>
              <a:srgbClr val="000000"/>
            </a:solidFill>
            <a:miter lim="800000"/>
            <a:headEnd/>
            <a:tailEnd/>
          </a:ln>
        </p:spPr>
        <p:txBody>
          <a:bodyPr wrap="none" lIns="90000" tIns="46800" rIns="90000" bIns="46800" anchor="ctr"/>
          <a:lstStyle/>
          <a:p>
            <a:pPr algn="ctr"/>
            <a:endParaRPr lang="es-NI" sz="1800">
              <a:solidFill>
                <a:srgbClr val="800000"/>
              </a:solidFill>
            </a:endParaRPr>
          </a:p>
        </p:txBody>
      </p:sp>
      <p:sp>
        <p:nvSpPr>
          <p:cNvPr id="34842" name="AutoShape 33"/>
          <p:cNvSpPr>
            <a:spLocks noChangeArrowheads="1"/>
          </p:cNvSpPr>
          <p:nvPr/>
        </p:nvSpPr>
        <p:spPr bwMode="auto">
          <a:xfrm>
            <a:off x="7451725" y="1341438"/>
            <a:ext cx="215900" cy="719137"/>
          </a:xfrm>
          <a:prstGeom prst="rightArrow">
            <a:avLst>
              <a:gd name="adj1" fmla="val 40398"/>
              <a:gd name="adj2" fmla="val 51542"/>
            </a:avLst>
          </a:prstGeom>
          <a:solidFill>
            <a:srgbClr val="FFC000"/>
          </a:solidFill>
          <a:ln w="9525">
            <a:solidFill>
              <a:srgbClr val="000000"/>
            </a:solidFill>
            <a:miter lim="800000"/>
            <a:headEnd/>
            <a:tailEnd/>
          </a:ln>
        </p:spPr>
        <p:txBody>
          <a:bodyPr wrap="none" lIns="90000" tIns="46800" rIns="90000" bIns="46800" anchor="ctr"/>
          <a:lstStyle/>
          <a:p>
            <a:pPr algn="ctr"/>
            <a:endParaRPr lang="es-NI" sz="1800">
              <a:solidFill>
                <a:srgbClr val="800000"/>
              </a:solidFill>
            </a:endParaRPr>
          </a:p>
        </p:txBody>
      </p:sp>
      <p:sp>
        <p:nvSpPr>
          <p:cNvPr id="34843" name="Rectangle 34"/>
          <p:cNvSpPr>
            <a:spLocks noChangeArrowheads="1"/>
          </p:cNvSpPr>
          <p:nvPr/>
        </p:nvSpPr>
        <p:spPr bwMode="auto">
          <a:xfrm>
            <a:off x="7740650" y="1412875"/>
            <a:ext cx="1152525" cy="2160588"/>
          </a:xfrm>
          <a:prstGeom prst="rect">
            <a:avLst/>
          </a:prstGeom>
          <a:noFill/>
          <a:ln w="31750">
            <a:solidFill>
              <a:schemeClr val="tx1"/>
            </a:solidFill>
            <a:miter lim="800000"/>
            <a:headEnd/>
            <a:tailEnd/>
          </a:ln>
        </p:spPr>
        <p:txBody>
          <a:bodyPr wrap="none" lIns="90000" tIns="46800" rIns="90000" bIns="46800" anchor="ctr"/>
          <a:lstStyle/>
          <a:p>
            <a:endParaRPr lang="es-MX"/>
          </a:p>
        </p:txBody>
      </p:sp>
      <p:sp>
        <p:nvSpPr>
          <p:cNvPr id="34844" name="laptop"/>
          <p:cNvSpPr>
            <a:spLocks noEditPoints="1" noChangeArrowheads="1"/>
          </p:cNvSpPr>
          <p:nvPr/>
        </p:nvSpPr>
        <p:spPr bwMode="auto">
          <a:xfrm>
            <a:off x="3492500" y="5805488"/>
            <a:ext cx="863600" cy="504825"/>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s-SV"/>
          </a:p>
        </p:txBody>
      </p:sp>
      <p:sp>
        <p:nvSpPr>
          <p:cNvPr id="77862" name="Documents"/>
          <p:cNvSpPr>
            <a:spLocks noEditPoints="1" noChangeArrowheads="1"/>
          </p:cNvSpPr>
          <p:nvPr/>
        </p:nvSpPr>
        <p:spPr bwMode="auto">
          <a:xfrm rot="-1253622">
            <a:off x="2843213" y="5805488"/>
            <a:ext cx="433387" cy="636587"/>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pPr>
              <a:defRPr/>
            </a:pPr>
            <a:endParaRPr lang="es-MX"/>
          </a:p>
        </p:txBody>
      </p:sp>
      <p:sp>
        <p:nvSpPr>
          <p:cNvPr id="77863" name="Document"/>
          <p:cNvSpPr>
            <a:spLocks noEditPoints="1" noChangeArrowheads="1"/>
          </p:cNvSpPr>
          <p:nvPr/>
        </p:nvSpPr>
        <p:spPr bwMode="auto">
          <a:xfrm rot="1128261">
            <a:off x="1403350" y="5734050"/>
            <a:ext cx="347663" cy="5762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pPr>
              <a:defRPr/>
            </a:pPr>
            <a:endParaRPr lang="es-MX"/>
          </a:p>
        </p:txBody>
      </p:sp>
      <p:sp>
        <p:nvSpPr>
          <p:cNvPr id="77864" name="Form"/>
          <p:cNvSpPr>
            <a:spLocks noEditPoints="1" noChangeArrowheads="1"/>
          </p:cNvSpPr>
          <p:nvPr/>
        </p:nvSpPr>
        <p:spPr bwMode="auto">
          <a:xfrm>
            <a:off x="2124075" y="5805488"/>
            <a:ext cx="360363" cy="649287"/>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4740 w 21600"/>
              <a:gd name="T15" fmla="*/ 1309 h 21600"/>
              <a:gd name="T16" fmla="*/ 19410 w 21600"/>
              <a:gd name="T17" fmla="*/ 16331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12840" y="18507"/>
                </a:moveTo>
                <a:lnTo>
                  <a:pt x="16051" y="18507"/>
                </a:lnTo>
                <a:lnTo>
                  <a:pt x="16051" y="19260"/>
                </a:lnTo>
                <a:lnTo>
                  <a:pt x="12840" y="19260"/>
                </a:lnTo>
                <a:lnTo>
                  <a:pt x="12840" y="18507"/>
                </a:lnTo>
                <a:close/>
              </a:path>
              <a:path w="21600" h="21600" extrusionOk="0">
                <a:moveTo>
                  <a:pt x="16731" y="18507"/>
                </a:moveTo>
                <a:lnTo>
                  <a:pt x="19941" y="18507"/>
                </a:lnTo>
                <a:lnTo>
                  <a:pt x="19941" y="19260"/>
                </a:lnTo>
                <a:lnTo>
                  <a:pt x="16731" y="19260"/>
                </a:lnTo>
                <a:lnTo>
                  <a:pt x="16731" y="18507"/>
                </a:lnTo>
                <a:close/>
              </a:path>
              <a:path w="21600" h="21600" extrusionOk="0">
                <a:moveTo>
                  <a:pt x="1913" y="1194"/>
                </a:moveTo>
                <a:lnTo>
                  <a:pt x="3699" y="1194"/>
                </a:lnTo>
                <a:lnTo>
                  <a:pt x="2678" y="1832"/>
                </a:lnTo>
                <a:lnTo>
                  <a:pt x="2296" y="1538"/>
                </a:lnTo>
                <a:lnTo>
                  <a:pt x="2125" y="1636"/>
                </a:lnTo>
                <a:lnTo>
                  <a:pt x="2700" y="2078"/>
                </a:lnTo>
                <a:lnTo>
                  <a:pt x="3699" y="1440"/>
                </a:lnTo>
                <a:lnTo>
                  <a:pt x="3699" y="2176"/>
                </a:lnTo>
                <a:lnTo>
                  <a:pt x="1913" y="2176"/>
                </a:lnTo>
                <a:lnTo>
                  <a:pt x="1913" y="1194"/>
                </a:lnTo>
                <a:close/>
              </a:path>
              <a:path w="21600" h="21600" extrusionOk="0">
                <a:moveTo>
                  <a:pt x="1913" y="2765"/>
                </a:moveTo>
                <a:lnTo>
                  <a:pt x="3699" y="2765"/>
                </a:lnTo>
                <a:lnTo>
                  <a:pt x="2678" y="3403"/>
                </a:lnTo>
                <a:lnTo>
                  <a:pt x="2296" y="3109"/>
                </a:lnTo>
                <a:lnTo>
                  <a:pt x="2125" y="3207"/>
                </a:lnTo>
                <a:lnTo>
                  <a:pt x="2700" y="3649"/>
                </a:lnTo>
                <a:lnTo>
                  <a:pt x="3699" y="3010"/>
                </a:lnTo>
                <a:lnTo>
                  <a:pt x="3699" y="3747"/>
                </a:lnTo>
                <a:lnTo>
                  <a:pt x="1913" y="3747"/>
                </a:lnTo>
                <a:lnTo>
                  <a:pt x="1913" y="2765"/>
                </a:lnTo>
                <a:close/>
              </a:path>
              <a:path w="21600" h="21600" extrusionOk="0">
                <a:moveTo>
                  <a:pt x="1913" y="4336"/>
                </a:moveTo>
                <a:lnTo>
                  <a:pt x="3699" y="4336"/>
                </a:lnTo>
                <a:lnTo>
                  <a:pt x="2678" y="4974"/>
                </a:lnTo>
                <a:lnTo>
                  <a:pt x="2296" y="4680"/>
                </a:lnTo>
                <a:lnTo>
                  <a:pt x="2125" y="4778"/>
                </a:lnTo>
                <a:lnTo>
                  <a:pt x="2700" y="5220"/>
                </a:lnTo>
                <a:lnTo>
                  <a:pt x="3699" y="4581"/>
                </a:lnTo>
                <a:lnTo>
                  <a:pt x="3699" y="5318"/>
                </a:lnTo>
                <a:lnTo>
                  <a:pt x="1913" y="5318"/>
                </a:lnTo>
                <a:lnTo>
                  <a:pt x="1913" y="4336"/>
                </a:lnTo>
                <a:close/>
              </a:path>
              <a:path w="21600" h="21600" extrusionOk="0">
                <a:moveTo>
                  <a:pt x="1913" y="5907"/>
                </a:moveTo>
                <a:lnTo>
                  <a:pt x="3699" y="5907"/>
                </a:lnTo>
                <a:lnTo>
                  <a:pt x="2678" y="6545"/>
                </a:lnTo>
                <a:lnTo>
                  <a:pt x="2296" y="6250"/>
                </a:lnTo>
                <a:lnTo>
                  <a:pt x="2125" y="6349"/>
                </a:lnTo>
                <a:lnTo>
                  <a:pt x="2700" y="6790"/>
                </a:lnTo>
                <a:lnTo>
                  <a:pt x="3699" y="6152"/>
                </a:lnTo>
                <a:lnTo>
                  <a:pt x="3699" y="6889"/>
                </a:lnTo>
                <a:lnTo>
                  <a:pt x="1913" y="6889"/>
                </a:lnTo>
                <a:lnTo>
                  <a:pt x="1913" y="5907"/>
                </a:lnTo>
                <a:close/>
              </a:path>
              <a:path w="21600" h="21600" extrusionOk="0">
                <a:moveTo>
                  <a:pt x="1913" y="7478"/>
                </a:moveTo>
                <a:lnTo>
                  <a:pt x="3699" y="7478"/>
                </a:lnTo>
                <a:lnTo>
                  <a:pt x="2678" y="8116"/>
                </a:lnTo>
                <a:lnTo>
                  <a:pt x="2296" y="7821"/>
                </a:lnTo>
                <a:lnTo>
                  <a:pt x="2125" y="7919"/>
                </a:lnTo>
                <a:lnTo>
                  <a:pt x="2700" y="8361"/>
                </a:lnTo>
                <a:lnTo>
                  <a:pt x="3699" y="7723"/>
                </a:lnTo>
                <a:lnTo>
                  <a:pt x="3699" y="8460"/>
                </a:lnTo>
                <a:lnTo>
                  <a:pt x="1913" y="8460"/>
                </a:lnTo>
                <a:lnTo>
                  <a:pt x="1913" y="7478"/>
                </a:lnTo>
                <a:close/>
              </a:path>
              <a:path w="21600" h="21600" extrusionOk="0">
                <a:moveTo>
                  <a:pt x="1913" y="9049"/>
                </a:moveTo>
                <a:lnTo>
                  <a:pt x="3699" y="9049"/>
                </a:lnTo>
                <a:lnTo>
                  <a:pt x="2678" y="9687"/>
                </a:lnTo>
                <a:lnTo>
                  <a:pt x="2296" y="9392"/>
                </a:lnTo>
                <a:lnTo>
                  <a:pt x="2125" y="9490"/>
                </a:lnTo>
                <a:lnTo>
                  <a:pt x="2700" y="9932"/>
                </a:lnTo>
                <a:lnTo>
                  <a:pt x="3699" y="9294"/>
                </a:lnTo>
                <a:lnTo>
                  <a:pt x="3699" y="10030"/>
                </a:lnTo>
                <a:lnTo>
                  <a:pt x="1913" y="10030"/>
                </a:lnTo>
                <a:lnTo>
                  <a:pt x="1913" y="9049"/>
                </a:lnTo>
                <a:close/>
              </a:path>
              <a:path w="21600" h="21600" extrusionOk="0">
                <a:moveTo>
                  <a:pt x="1913" y="10620"/>
                </a:moveTo>
                <a:lnTo>
                  <a:pt x="3699" y="10620"/>
                </a:lnTo>
                <a:lnTo>
                  <a:pt x="2678" y="11258"/>
                </a:lnTo>
                <a:lnTo>
                  <a:pt x="2296" y="10963"/>
                </a:lnTo>
                <a:lnTo>
                  <a:pt x="2125" y="11061"/>
                </a:lnTo>
                <a:lnTo>
                  <a:pt x="2700" y="11503"/>
                </a:lnTo>
                <a:lnTo>
                  <a:pt x="3699" y="10865"/>
                </a:lnTo>
                <a:lnTo>
                  <a:pt x="3699" y="11601"/>
                </a:lnTo>
                <a:lnTo>
                  <a:pt x="1913" y="11601"/>
                </a:lnTo>
                <a:lnTo>
                  <a:pt x="1913" y="10620"/>
                </a:lnTo>
                <a:close/>
              </a:path>
              <a:path w="21600" h="21600" extrusionOk="0">
                <a:moveTo>
                  <a:pt x="1913" y="12190"/>
                </a:moveTo>
                <a:lnTo>
                  <a:pt x="3699" y="12190"/>
                </a:lnTo>
                <a:lnTo>
                  <a:pt x="2678" y="12829"/>
                </a:lnTo>
                <a:lnTo>
                  <a:pt x="2296" y="12534"/>
                </a:lnTo>
                <a:lnTo>
                  <a:pt x="2125" y="12632"/>
                </a:lnTo>
                <a:lnTo>
                  <a:pt x="2700" y="13074"/>
                </a:lnTo>
                <a:lnTo>
                  <a:pt x="3699" y="12436"/>
                </a:lnTo>
                <a:lnTo>
                  <a:pt x="3699" y="13172"/>
                </a:lnTo>
                <a:lnTo>
                  <a:pt x="1913" y="13172"/>
                </a:lnTo>
                <a:lnTo>
                  <a:pt x="1913" y="12190"/>
                </a:lnTo>
                <a:close/>
              </a:path>
              <a:path w="21600" h="21600" extrusionOk="0">
                <a:moveTo>
                  <a:pt x="1913" y="13761"/>
                </a:moveTo>
                <a:lnTo>
                  <a:pt x="3699" y="13761"/>
                </a:lnTo>
                <a:lnTo>
                  <a:pt x="2678" y="14400"/>
                </a:lnTo>
                <a:lnTo>
                  <a:pt x="2296" y="14105"/>
                </a:lnTo>
                <a:lnTo>
                  <a:pt x="2125" y="14203"/>
                </a:lnTo>
                <a:lnTo>
                  <a:pt x="2700" y="14645"/>
                </a:lnTo>
                <a:lnTo>
                  <a:pt x="3699" y="14007"/>
                </a:lnTo>
                <a:lnTo>
                  <a:pt x="3699" y="14743"/>
                </a:lnTo>
                <a:lnTo>
                  <a:pt x="1913" y="14743"/>
                </a:lnTo>
                <a:lnTo>
                  <a:pt x="1913" y="13761"/>
                </a:lnTo>
                <a:close/>
              </a:path>
              <a:path w="21600" h="21600" extrusionOk="0">
                <a:moveTo>
                  <a:pt x="1913" y="15332"/>
                </a:moveTo>
                <a:lnTo>
                  <a:pt x="3699" y="15332"/>
                </a:lnTo>
                <a:lnTo>
                  <a:pt x="2678" y="15970"/>
                </a:lnTo>
                <a:lnTo>
                  <a:pt x="2296" y="15676"/>
                </a:lnTo>
                <a:lnTo>
                  <a:pt x="2125" y="15774"/>
                </a:lnTo>
                <a:lnTo>
                  <a:pt x="2700" y="16216"/>
                </a:lnTo>
                <a:lnTo>
                  <a:pt x="3699" y="15578"/>
                </a:lnTo>
                <a:lnTo>
                  <a:pt x="3699" y="16314"/>
                </a:lnTo>
                <a:lnTo>
                  <a:pt x="1913" y="16314"/>
                </a:lnTo>
                <a:lnTo>
                  <a:pt x="1913" y="15332"/>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pPr>
              <a:defRPr/>
            </a:pPr>
            <a:endParaRPr lang="es-MX"/>
          </a:p>
        </p:txBody>
      </p:sp>
      <p:sp>
        <p:nvSpPr>
          <p:cNvPr id="34848" name="printer2"/>
          <p:cNvSpPr>
            <a:spLocks noEditPoints="1" noChangeArrowheads="1"/>
          </p:cNvSpPr>
          <p:nvPr/>
        </p:nvSpPr>
        <p:spPr bwMode="auto">
          <a:xfrm rot="-837603">
            <a:off x="4500563" y="5734050"/>
            <a:ext cx="720725" cy="576263"/>
          </a:xfrm>
          <a:custGeom>
            <a:avLst/>
            <a:gdLst>
              <a:gd name="T0" fmla="*/ 2147483647 w 21600"/>
              <a:gd name="T1" fmla="*/ 0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w 21600"/>
              <a:gd name="T17" fmla="*/ 2147483647 h 21600"/>
              <a:gd name="T18" fmla="*/ 0 w 21600"/>
              <a:gd name="T19" fmla="*/ 2147483647 h 21600"/>
              <a:gd name="T20" fmla="*/ 0 w 21600"/>
              <a:gd name="T21" fmla="*/ 2147483647 h 21600"/>
              <a:gd name="T22" fmla="*/ 2147483647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397 w 21600"/>
              <a:gd name="T37" fmla="*/ 23298 h 21600"/>
              <a:gd name="T38" fmla="*/ 20266 w 21600"/>
              <a:gd name="T39" fmla="*/ 31137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10673" y="0"/>
                </a:moveTo>
                <a:lnTo>
                  <a:pt x="19186" y="0"/>
                </a:lnTo>
                <a:lnTo>
                  <a:pt x="21600" y="4703"/>
                </a:lnTo>
                <a:lnTo>
                  <a:pt x="21600" y="10800"/>
                </a:lnTo>
                <a:lnTo>
                  <a:pt x="21600" y="16548"/>
                </a:lnTo>
                <a:lnTo>
                  <a:pt x="18042" y="16548"/>
                </a:lnTo>
                <a:lnTo>
                  <a:pt x="18042" y="21600"/>
                </a:lnTo>
                <a:lnTo>
                  <a:pt x="10673" y="21600"/>
                </a:lnTo>
                <a:lnTo>
                  <a:pt x="3176" y="21600"/>
                </a:lnTo>
                <a:lnTo>
                  <a:pt x="3176" y="16548"/>
                </a:lnTo>
                <a:lnTo>
                  <a:pt x="0" y="16548"/>
                </a:lnTo>
                <a:lnTo>
                  <a:pt x="0" y="10800"/>
                </a:lnTo>
                <a:lnTo>
                  <a:pt x="0" y="4703"/>
                </a:lnTo>
                <a:lnTo>
                  <a:pt x="2414" y="0"/>
                </a:lnTo>
                <a:lnTo>
                  <a:pt x="10673" y="0"/>
                </a:lnTo>
                <a:close/>
              </a:path>
              <a:path w="21600" h="21600" extrusionOk="0">
                <a:moveTo>
                  <a:pt x="0" y="4703"/>
                </a:moveTo>
                <a:lnTo>
                  <a:pt x="3558" y="4703"/>
                </a:lnTo>
                <a:lnTo>
                  <a:pt x="17026" y="4703"/>
                </a:lnTo>
                <a:lnTo>
                  <a:pt x="21600" y="4703"/>
                </a:lnTo>
                <a:lnTo>
                  <a:pt x="0" y="4703"/>
                </a:lnTo>
                <a:moveTo>
                  <a:pt x="16518" y="4703"/>
                </a:moveTo>
                <a:lnTo>
                  <a:pt x="16518" y="10452"/>
                </a:lnTo>
                <a:lnTo>
                  <a:pt x="0" y="10452"/>
                </a:lnTo>
                <a:moveTo>
                  <a:pt x="4320" y="16548"/>
                </a:moveTo>
                <a:lnTo>
                  <a:pt x="4320" y="17419"/>
                </a:lnTo>
                <a:lnTo>
                  <a:pt x="4320" y="20555"/>
                </a:lnTo>
                <a:lnTo>
                  <a:pt x="4320" y="21600"/>
                </a:lnTo>
                <a:lnTo>
                  <a:pt x="4320" y="16548"/>
                </a:lnTo>
                <a:moveTo>
                  <a:pt x="16899" y="16548"/>
                </a:moveTo>
                <a:lnTo>
                  <a:pt x="16899" y="17419"/>
                </a:lnTo>
                <a:lnTo>
                  <a:pt x="16899" y="20555"/>
                </a:lnTo>
                <a:lnTo>
                  <a:pt x="16899" y="21600"/>
                </a:lnTo>
                <a:lnTo>
                  <a:pt x="16899" y="16548"/>
                </a:lnTo>
                <a:moveTo>
                  <a:pt x="15247" y="14981"/>
                </a:moveTo>
                <a:lnTo>
                  <a:pt x="15247" y="10452"/>
                </a:lnTo>
                <a:lnTo>
                  <a:pt x="16899" y="16548"/>
                </a:lnTo>
                <a:lnTo>
                  <a:pt x="18042" y="16548"/>
                </a:lnTo>
                <a:lnTo>
                  <a:pt x="16518" y="10452"/>
                </a:lnTo>
                <a:moveTo>
                  <a:pt x="15247" y="14981"/>
                </a:moveTo>
                <a:lnTo>
                  <a:pt x="15247" y="14981"/>
                </a:lnTo>
                <a:lnTo>
                  <a:pt x="16772" y="17942"/>
                </a:lnTo>
                <a:lnTo>
                  <a:pt x="4447" y="17942"/>
                </a:lnTo>
                <a:lnTo>
                  <a:pt x="5972" y="14981"/>
                </a:lnTo>
                <a:lnTo>
                  <a:pt x="5972" y="10452"/>
                </a:lnTo>
                <a:lnTo>
                  <a:pt x="4320" y="16548"/>
                </a:lnTo>
                <a:lnTo>
                  <a:pt x="3176" y="16548"/>
                </a:lnTo>
                <a:lnTo>
                  <a:pt x="4701" y="10452"/>
                </a:lnTo>
                <a:moveTo>
                  <a:pt x="20202" y="5574"/>
                </a:moveTo>
                <a:lnTo>
                  <a:pt x="20711" y="5574"/>
                </a:lnTo>
                <a:lnTo>
                  <a:pt x="20711" y="7839"/>
                </a:lnTo>
                <a:lnTo>
                  <a:pt x="20202" y="7839"/>
                </a:lnTo>
                <a:lnTo>
                  <a:pt x="20202" y="5574"/>
                </a:lnTo>
                <a:moveTo>
                  <a:pt x="5972" y="14981"/>
                </a:moveTo>
                <a:lnTo>
                  <a:pt x="7496" y="14981"/>
                </a:lnTo>
                <a:lnTo>
                  <a:pt x="13341" y="14981"/>
                </a:lnTo>
                <a:lnTo>
                  <a:pt x="15247" y="14981"/>
                </a:lnTo>
              </a:path>
            </a:pathLst>
          </a:custGeom>
          <a:solidFill>
            <a:srgbClr val="FFFFCC"/>
          </a:solidFill>
          <a:ln w="9525">
            <a:solidFill>
              <a:srgbClr val="000000"/>
            </a:solidFill>
            <a:miter lim="800000"/>
            <a:headEnd/>
            <a:tailEnd/>
          </a:ln>
        </p:spPr>
        <p:txBody>
          <a:bodyPr/>
          <a:lstStyle/>
          <a:p>
            <a:endParaRPr lang="es-SV"/>
          </a:p>
        </p:txBody>
      </p:sp>
      <p:sp>
        <p:nvSpPr>
          <p:cNvPr id="34849" name="AutoShape 42"/>
          <p:cNvSpPr>
            <a:spLocks noChangeArrowheads="1"/>
          </p:cNvSpPr>
          <p:nvPr/>
        </p:nvSpPr>
        <p:spPr bwMode="auto">
          <a:xfrm>
            <a:off x="539750" y="4869161"/>
            <a:ext cx="6624638" cy="1799928"/>
          </a:xfrm>
          <a:prstGeom prst="cloudCallout">
            <a:avLst>
              <a:gd name="adj1" fmla="val -49139"/>
              <a:gd name="adj2" fmla="val 56426"/>
            </a:avLst>
          </a:prstGeom>
          <a:noFill/>
          <a:ln w="9525">
            <a:solidFill>
              <a:srgbClr val="C00000"/>
            </a:solidFill>
            <a:round/>
            <a:headEnd/>
            <a:tailEnd/>
          </a:ln>
        </p:spPr>
        <p:txBody>
          <a:bodyPr lIns="90000" tIns="46800" rIns="90000" bIns="46800"/>
          <a:lstStyle/>
          <a:p>
            <a:pPr algn="ctr"/>
            <a:endParaRPr lang="es-NI" sz="1800"/>
          </a:p>
        </p:txBody>
      </p:sp>
      <p:sp>
        <p:nvSpPr>
          <p:cNvPr id="34850" name="AutoShape 43"/>
          <p:cNvSpPr>
            <a:spLocks noChangeArrowheads="1"/>
          </p:cNvSpPr>
          <p:nvPr/>
        </p:nvSpPr>
        <p:spPr bwMode="auto">
          <a:xfrm rot="-731697">
            <a:off x="4814467" y="4477599"/>
            <a:ext cx="307153" cy="283182"/>
          </a:xfrm>
          <a:prstGeom prst="upArrow">
            <a:avLst>
              <a:gd name="adj1" fmla="val 50000"/>
              <a:gd name="adj2" fmla="val 34912"/>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1" name="AutoShape 44"/>
          <p:cNvSpPr>
            <a:spLocks noChangeArrowheads="1"/>
          </p:cNvSpPr>
          <p:nvPr/>
        </p:nvSpPr>
        <p:spPr bwMode="auto">
          <a:xfrm rot="-1275710">
            <a:off x="3749527" y="4645792"/>
            <a:ext cx="414334" cy="307331"/>
          </a:xfrm>
          <a:prstGeom prst="upArrow">
            <a:avLst>
              <a:gd name="adj1" fmla="val 50000"/>
              <a:gd name="adj2" fmla="val 29956"/>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2" name="AutoShape 46"/>
          <p:cNvSpPr>
            <a:spLocks noChangeArrowheads="1"/>
          </p:cNvSpPr>
          <p:nvPr/>
        </p:nvSpPr>
        <p:spPr bwMode="auto">
          <a:xfrm rot="2700017">
            <a:off x="2137186" y="4331821"/>
            <a:ext cx="360363" cy="605562"/>
          </a:xfrm>
          <a:prstGeom prst="upArrow">
            <a:avLst>
              <a:gd name="adj1" fmla="val 50000"/>
              <a:gd name="adj2" fmla="val 54956"/>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3" name="AutoShape 47"/>
          <p:cNvSpPr>
            <a:spLocks noChangeArrowheads="1"/>
          </p:cNvSpPr>
          <p:nvPr/>
        </p:nvSpPr>
        <p:spPr bwMode="auto">
          <a:xfrm rot="-1028325">
            <a:off x="508268" y="3658226"/>
            <a:ext cx="360363" cy="1796817"/>
          </a:xfrm>
          <a:prstGeom prst="upArrow">
            <a:avLst>
              <a:gd name="adj1" fmla="val 50000"/>
              <a:gd name="adj2" fmla="val 154846"/>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4" name="AutoShape 48"/>
          <p:cNvSpPr>
            <a:spLocks noChangeArrowheads="1"/>
          </p:cNvSpPr>
          <p:nvPr/>
        </p:nvSpPr>
        <p:spPr bwMode="auto">
          <a:xfrm rot="7544578">
            <a:off x="5323682" y="3037681"/>
            <a:ext cx="296862" cy="504825"/>
          </a:xfrm>
          <a:prstGeom prst="upArrow">
            <a:avLst>
              <a:gd name="adj1" fmla="val 50000"/>
              <a:gd name="adj2" fmla="val 42513"/>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5" name="AutoShape 49"/>
          <p:cNvSpPr>
            <a:spLocks noChangeArrowheads="1"/>
          </p:cNvSpPr>
          <p:nvPr/>
        </p:nvSpPr>
        <p:spPr bwMode="auto">
          <a:xfrm rot="7544578">
            <a:off x="5519789" y="2578219"/>
            <a:ext cx="296862" cy="921378"/>
          </a:xfrm>
          <a:prstGeom prst="upArrow">
            <a:avLst>
              <a:gd name="adj1" fmla="val 50000"/>
              <a:gd name="adj2" fmla="val 66711"/>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6" name="AutoShape 50"/>
          <p:cNvSpPr>
            <a:spLocks noChangeArrowheads="1"/>
          </p:cNvSpPr>
          <p:nvPr/>
        </p:nvSpPr>
        <p:spPr bwMode="auto">
          <a:xfrm rot="10800000">
            <a:off x="6156325" y="2852738"/>
            <a:ext cx="296863" cy="360362"/>
          </a:xfrm>
          <a:prstGeom prst="upArrow">
            <a:avLst>
              <a:gd name="adj1" fmla="val 50000"/>
              <a:gd name="adj2" fmla="val 30348"/>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57" name="AutoShape 51"/>
          <p:cNvSpPr>
            <a:spLocks noChangeArrowheads="1"/>
          </p:cNvSpPr>
          <p:nvPr/>
        </p:nvSpPr>
        <p:spPr bwMode="auto">
          <a:xfrm rot="-8677314">
            <a:off x="6804025" y="2708275"/>
            <a:ext cx="296863" cy="504825"/>
          </a:xfrm>
          <a:prstGeom prst="upArrow">
            <a:avLst>
              <a:gd name="adj1" fmla="val 50000"/>
              <a:gd name="adj2" fmla="val 42513"/>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pic>
        <p:nvPicPr>
          <p:cNvPr id="34858" name="Picture 52" descr="vl0007b020"/>
          <p:cNvPicPr>
            <a:picLocks noChangeAspect="1" noChangeArrowheads="1"/>
          </p:cNvPicPr>
          <p:nvPr/>
        </p:nvPicPr>
        <p:blipFill>
          <a:blip r:embed="rId2" cstate="print">
            <a:lum bright="-42000" contrast="72000"/>
          </a:blip>
          <a:srcRect b="9480"/>
          <a:stretch>
            <a:fillRect/>
          </a:stretch>
        </p:blipFill>
        <p:spPr bwMode="auto">
          <a:xfrm>
            <a:off x="7380288" y="188913"/>
            <a:ext cx="1512887" cy="1117600"/>
          </a:xfrm>
          <a:prstGeom prst="rect">
            <a:avLst/>
          </a:prstGeom>
          <a:noFill/>
          <a:ln w="9525">
            <a:noFill/>
            <a:miter lim="800000"/>
            <a:headEnd/>
            <a:tailEnd/>
          </a:ln>
        </p:spPr>
      </p:pic>
      <p:sp>
        <p:nvSpPr>
          <p:cNvPr id="34859" name="Text Box 53"/>
          <p:cNvSpPr txBox="1">
            <a:spLocks noChangeArrowheads="1"/>
          </p:cNvSpPr>
          <p:nvPr/>
        </p:nvSpPr>
        <p:spPr bwMode="auto">
          <a:xfrm>
            <a:off x="395536" y="476672"/>
            <a:ext cx="7162572" cy="376035"/>
          </a:xfrm>
          <a:prstGeom prst="rect">
            <a:avLst/>
          </a:prstGeom>
          <a:noFill/>
          <a:ln w="9525">
            <a:noFill/>
            <a:miter lim="800000"/>
            <a:headEnd/>
            <a:tailEnd/>
          </a:ln>
        </p:spPr>
        <p:txBody>
          <a:bodyPr wrap="square" lIns="90000" tIns="46800" rIns="90000" bIns="46800">
            <a:spAutoFit/>
          </a:bodyPr>
          <a:lstStyle/>
          <a:p>
            <a:pPr algn="ctr">
              <a:spcBef>
                <a:spcPct val="50000"/>
              </a:spcBef>
            </a:pPr>
            <a:r>
              <a:rPr lang="es-NI" sz="1800" b="1" dirty="0">
                <a:solidFill>
                  <a:srgbClr val="0070C0"/>
                </a:solidFill>
              </a:rPr>
              <a:t>Dirigiendo el proceso: un grupo, un coordinador</a:t>
            </a:r>
          </a:p>
        </p:txBody>
      </p:sp>
      <p:sp>
        <p:nvSpPr>
          <p:cNvPr id="34860" name="Text Box 56"/>
          <p:cNvSpPr txBox="1">
            <a:spLocks noChangeArrowheads="1"/>
          </p:cNvSpPr>
          <p:nvPr/>
        </p:nvSpPr>
        <p:spPr bwMode="auto">
          <a:xfrm>
            <a:off x="0" y="1628775"/>
            <a:ext cx="1008063" cy="473075"/>
          </a:xfrm>
          <a:prstGeom prst="rect">
            <a:avLst/>
          </a:prstGeom>
          <a:noFill/>
          <a:ln w="9525">
            <a:noFill/>
            <a:miter lim="800000"/>
            <a:headEnd/>
            <a:tailEnd/>
          </a:ln>
        </p:spPr>
        <p:txBody>
          <a:bodyPr lIns="90000" tIns="46800" rIns="90000" bIns="46800">
            <a:spAutoFit/>
          </a:bodyPr>
          <a:lstStyle/>
          <a:p>
            <a:pPr>
              <a:spcBef>
                <a:spcPct val="50000"/>
              </a:spcBef>
            </a:pPr>
            <a:r>
              <a:rPr lang="es-NI" sz="1000" b="1"/>
              <a:t>  Diseño</a:t>
            </a:r>
          </a:p>
          <a:p>
            <a:pPr>
              <a:spcBef>
                <a:spcPct val="50000"/>
              </a:spcBef>
            </a:pPr>
            <a:r>
              <a:rPr lang="es-NI" sz="1000"/>
              <a:t>  “proceso”</a:t>
            </a:r>
          </a:p>
        </p:txBody>
      </p:sp>
      <p:sp>
        <p:nvSpPr>
          <p:cNvPr id="34861" name="Text Box 58"/>
          <p:cNvSpPr txBox="1">
            <a:spLocks noChangeArrowheads="1"/>
          </p:cNvSpPr>
          <p:nvPr/>
        </p:nvSpPr>
        <p:spPr bwMode="auto">
          <a:xfrm>
            <a:off x="1042988" y="1557338"/>
            <a:ext cx="792162" cy="625475"/>
          </a:xfrm>
          <a:prstGeom prst="rect">
            <a:avLst/>
          </a:prstGeom>
          <a:noFill/>
          <a:ln w="9525">
            <a:noFill/>
            <a:miter lim="800000"/>
            <a:headEnd/>
            <a:tailEnd/>
          </a:ln>
        </p:spPr>
        <p:txBody>
          <a:bodyPr lIns="90000" tIns="46800" rIns="90000" bIns="46800">
            <a:spAutoFit/>
          </a:bodyPr>
          <a:lstStyle/>
          <a:p>
            <a:pPr>
              <a:spcBef>
                <a:spcPct val="50000"/>
              </a:spcBef>
            </a:pPr>
            <a:r>
              <a:rPr lang="es-NI" sz="1000" b="1"/>
              <a:t>Organizar</a:t>
            </a:r>
          </a:p>
          <a:p>
            <a:pPr>
              <a:spcBef>
                <a:spcPct val="50000"/>
              </a:spcBef>
            </a:pPr>
            <a:r>
              <a:rPr lang="es-NI" sz="1000"/>
              <a:t>  “proceso”</a:t>
            </a:r>
          </a:p>
        </p:txBody>
      </p:sp>
      <p:sp>
        <p:nvSpPr>
          <p:cNvPr id="34862" name="Text Box 59"/>
          <p:cNvSpPr txBox="1">
            <a:spLocks noChangeArrowheads="1"/>
          </p:cNvSpPr>
          <p:nvPr/>
        </p:nvSpPr>
        <p:spPr bwMode="auto">
          <a:xfrm>
            <a:off x="2051050" y="1557338"/>
            <a:ext cx="3168650" cy="503237"/>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t> Conducir el proceso de estudio </a:t>
            </a:r>
          </a:p>
          <a:p>
            <a:pPr>
              <a:spcBef>
                <a:spcPct val="50000"/>
              </a:spcBef>
            </a:pPr>
            <a:r>
              <a:rPr lang="es-NI" sz="1000" b="1" dirty="0"/>
              <a:t>  </a:t>
            </a:r>
          </a:p>
        </p:txBody>
      </p:sp>
      <p:sp>
        <p:nvSpPr>
          <p:cNvPr id="34863" name="Text Box 60"/>
          <p:cNvSpPr txBox="1">
            <a:spLocks noChangeArrowheads="1"/>
          </p:cNvSpPr>
          <p:nvPr/>
        </p:nvSpPr>
        <p:spPr bwMode="auto">
          <a:xfrm>
            <a:off x="2124075" y="2060575"/>
            <a:ext cx="287338" cy="1408113"/>
          </a:xfrm>
          <a:prstGeom prst="rect">
            <a:avLst/>
          </a:prstGeom>
          <a:noFill/>
          <a:ln w="9525">
            <a:noFill/>
            <a:miter lim="800000"/>
            <a:headEnd/>
            <a:tailEnd/>
          </a:ln>
        </p:spPr>
        <p:txBody>
          <a:bodyPr lIns="90000" tIns="46800" rIns="90000" bIns="46800">
            <a:spAutoFit/>
          </a:bodyPr>
          <a:lstStyle/>
          <a:p>
            <a:pPr>
              <a:spcBef>
                <a:spcPct val="50000"/>
              </a:spcBef>
            </a:pPr>
            <a:r>
              <a:rPr lang="es-NI" sz="800" b="1"/>
              <a:t>T</a:t>
            </a:r>
          </a:p>
          <a:p>
            <a:pPr>
              <a:spcBef>
                <a:spcPct val="50000"/>
              </a:spcBef>
            </a:pPr>
            <a:r>
              <a:rPr lang="es-NI" sz="800" b="1"/>
              <a:t>A</a:t>
            </a:r>
          </a:p>
          <a:p>
            <a:pPr>
              <a:spcBef>
                <a:spcPct val="50000"/>
              </a:spcBef>
            </a:pPr>
            <a:r>
              <a:rPr lang="es-NI" sz="800" b="1"/>
              <a:t>L</a:t>
            </a:r>
          </a:p>
          <a:p>
            <a:pPr>
              <a:spcBef>
                <a:spcPct val="50000"/>
              </a:spcBef>
            </a:pPr>
            <a:r>
              <a:rPr lang="es-NI" sz="800" b="1"/>
              <a:t>L</a:t>
            </a:r>
          </a:p>
          <a:p>
            <a:pPr>
              <a:spcBef>
                <a:spcPct val="50000"/>
              </a:spcBef>
            </a:pPr>
            <a:r>
              <a:rPr lang="es-NI" sz="800" b="1"/>
              <a:t>E</a:t>
            </a:r>
          </a:p>
          <a:p>
            <a:pPr>
              <a:spcBef>
                <a:spcPct val="50000"/>
              </a:spcBef>
            </a:pPr>
            <a:r>
              <a:rPr lang="es-NI" sz="800" b="1"/>
              <a:t>R</a:t>
            </a:r>
            <a:r>
              <a:rPr lang="es-NI" sz="1000"/>
              <a:t> </a:t>
            </a:r>
          </a:p>
          <a:p>
            <a:pPr>
              <a:spcBef>
                <a:spcPct val="50000"/>
              </a:spcBef>
            </a:pPr>
            <a:endParaRPr lang="es-NI" sz="1000"/>
          </a:p>
        </p:txBody>
      </p:sp>
      <p:sp>
        <p:nvSpPr>
          <p:cNvPr id="34864" name="Rectangle 61"/>
          <p:cNvSpPr>
            <a:spLocks noChangeArrowheads="1"/>
          </p:cNvSpPr>
          <p:nvPr/>
        </p:nvSpPr>
        <p:spPr bwMode="auto">
          <a:xfrm>
            <a:off x="3563938" y="2060575"/>
            <a:ext cx="215900" cy="1152525"/>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65" name="Text Box 62"/>
          <p:cNvSpPr txBox="1">
            <a:spLocks noChangeArrowheads="1"/>
          </p:cNvSpPr>
          <p:nvPr/>
        </p:nvSpPr>
        <p:spPr bwMode="auto">
          <a:xfrm>
            <a:off x="3563938" y="2060575"/>
            <a:ext cx="287337" cy="1408113"/>
          </a:xfrm>
          <a:prstGeom prst="rect">
            <a:avLst/>
          </a:prstGeom>
          <a:noFill/>
          <a:ln w="9525">
            <a:noFill/>
            <a:miter lim="800000"/>
            <a:headEnd/>
            <a:tailEnd/>
          </a:ln>
        </p:spPr>
        <p:txBody>
          <a:bodyPr lIns="90000" tIns="46800" rIns="90000" bIns="46800">
            <a:spAutoFit/>
          </a:bodyPr>
          <a:lstStyle/>
          <a:p>
            <a:pPr>
              <a:spcBef>
                <a:spcPct val="50000"/>
              </a:spcBef>
            </a:pPr>
            <a:r>
              <a:rPr lang="es-NI" sz="800" b="1"/>
              <a:t>T</a:t>
            </a:r>
          </a:p>
          <a:p>
            <a:pPr>
              <a:spcBef>
                <a:spcPct val="50000"/>
              </a:spcBef>
            </a:pPr>
            <a:r>
              <a:rPr lang="es-NI" sz="800" b="1"/>
              <a:t>A</a:t>
            </a:r>
          </a:p>
          <a:p>
            <a:pPr>
              <a:spcBef>
                <a:spcPct val="50000"/>
              </a:spcBef>
            </a:pPr>
            <a:r>
              <a:rPr lang="es-NI" sz="800" b="1"/>
              <a:t>L</a:t>
            </a:r>
          </a:p>
          <a:p>
            <a:pPr>
              <a:spcBef>
                <a:spcPct val="50000"/>
              </a:spcBef>
            </a:pPr>
            <a:r>
              <a:rPr lang="es-NI" sz="800" b="1"/>
              <a:t>L</a:t>
            </a:r>
          </a:p>
          <a:p>
            <a:pPr>
              <a:spcBef>
                <a:spcPct val="50000"/>
              </a:spcBef>
            </a:pPr>
            <a:r>
              <a:rPr lang="es-NI" sz="800" b="1"/>
              <a:t>E</a:t>
            </a:r>
          </a:p>
          <a:p>
            <a:pPr>
              <a:spcBef>
                <a:spcPct val="50000"/>
              </a:spcBef>
            </a:pPr>
            <a:r>
              <a:rPr lang="es-NI" sz="800" b="1"/>
              <a:t>R</a:t>
            </a:r>
            <a:r>
              <a:rPr lang="es-NI" sz="1000" b="1"/>
              <a:t> </a:t>
            </a:r>
          </a:p>
          <a:p>
            <a:pPr>
              <a:spcBef>
                <a:spcPct val="50000"/>
              </a:spcBef>
            </a:pPr>
            <a:endParaRPr lang="es-NI" sz="1000" b="1"/>
          </a:p>
        </p:txBody>
      </p:sp>
      <p:sp>
        <p:nvSpPr>
          <p:cNvPr id="34866" name="Text Box 63"/>
          <p:cNvSpPr txBox="1">
            <a:spLocks noChangeArrowheads="1"/>
          </p:cNvSpPr>
          <p:nvPr/>
        </p:nvSpPr>
        <p:spPr bwMode="auto">
          <a:xfrm>
            <a:off x="5003800" y="1989138"/>
            <a:ext cx="287338" cy="1408112"/>
          </a:xfrm>
          <a:prstGeom prst="rect">
            <a:avLst/>
          </a:prstGeom>
          <a:noFill/>
          <a:ln w="9525">
            <a:noFill/>
            <a:miter lim="800000"/>
            <a:headEnd/>
            <a:tailEnd/>
          </a:ln>
        </p:spPr>
        <p:txBody>
          <a:bodyPr lIns="90000" tIns="46800" rIns="90000" bIns="46800">
            <a:spAutoFit/>
          </a:bodyPr>
          <a:lstStyle/>
          <a:p>
            <a:pPr>
              <a:spcBef>
                <a:spcPct val="50000"/>
              </a:spcBef>
            </a:pPr>
            <a:r>
              <a:rPr lang="es-NI" sz="800" b="1"/>
              <a:t>T</a:t>
            </a:r>
          </a:p>
          <a:p>
            <a:pPr>
              <a:spcBef>
                <a:spcPct val="50000"/>
              </a:spcBef>
            </a:pPr>
            <a:r>
              <a:rPr lang="es-NI" sz="800" b="1"/>
              <a:t>A</a:t>
            </a:r>
          </a:p>
          <a:p>
            <a:pPr>
              <a:spcBef>
                <a:spcPct val="50000"/>
              </a:spcBef>
            </a:pPr>
            <a:r>
              <a:rPr lang="es-NI" sz="800" b="1"/>
              <a:t>L</a:t>
            </a:r>
          </a:p>
          <a:p>
            <a:pPr>
              <a:spcBef>
                <a:spcPct val="50000"/>
              </a:spcBef>
            </a:pPr>
            <a:r>
              <a:rPr lang="es-NI" sz="800" b="1"/>
              <a:t>L</a:t>
            </a:r>
          </a:p>
          <a:p>
            <a:pPr>
              <a:spcBef>
                <a:spcPct val="50000"/>
              </a:spcBef>
            </a:pPr>
            <a:r>
              <a:rPr lang="es-NI" sz="800" b="1"/>
              <a:t>E</a:t>
            </a:r>
          </a:p>
          <a:p>
            <a:pPr>
              <a:spcBef>
                <a:spcPct val="50000"/>
              </a:spcBef>
            </a:pPr>
            <a:r>
              <a:rPr lang="es-NI" sz="800" b="1"/>
              <a:t>R</a:t>
            </a:r>
            <a:r>
              <a:rPr lang="es-NI" sz="1000"/>
              <a:t> </a:t>
            </a:r>
          </a:p>
          <a:p>
            <a:pPr>
              <a:spcBef>
                <a:spcPct val="50000"/>
              </a:spcBef>
            </a:pPr>
            <a:endParaRPr lang="es-NI" sz="1000"/>
          </a:p>
        </p:txBody>
      </p:sp>
      <p:sp>
        <p:nvSpPr>
          <p:cNvPr id="34867" name="Rectangle 64"/>
          <p:cNvSpPr>
            <a:spLocks noChangeArrowheads="1"/>
          </p:cNvSpPr>
          <p:nvPr/>
        </p:nvSpPr>
        <p:spPr bwMode="auto">
          <a:xfrm>
            <a:off x="5003800" y="1989138"/>
            <a:ext cx="215900" cy="1152525"/>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34868" name="Text Box 66"/>
          <p:cNvSpPr txBox="1">
            <a:spLocks noChangeArrowheads="1"/>
          </p:cNvSpPr>
          <p:nvPr/>
        </p:nvSpPr>
        <p:spPr bwMode="auto">
          <a:xfrm>
            <a:off x="2627313" y="1989138"/>
            <a:ext cx="719137" cy="503237"/>
          </a:xfrm>
          <a:prstGeom prst="rect">
            <a:avLst/>
          </a:prstGeom>
          <a:noFill/>
          <a:ln w="9525">
            <a:noFill/>
            <a:miter lim="800000"/>
            <a:headEnd/>
            <a:tailEnd/>
          </a:ln>
        </p:spPr>
        <p:txBody>
          <a:bodyPr lIns="90000" tIns="46800" rIns="90000" bIns="46800">
            <a:spAutoFit/>
          </a:bodyPr>
          <a:lstStyle/>
          <a:p>
            <a:pPr>
              <a:spcBef>
                <a:spcPct val="50000"/>
              </a:spcBef>
            </a:pPr>
            <a:r>
              <a:rPr lang="es-NI" sz="1200" b="1"/>
              <a:t>Grupo </a:t>
            </a:r>
          </a:p>
          <a:p>
            <a:pPr>
              <a:spcBef>
                <a:spcPct val="50000"/>
              </a:spcBef>
            </a:pPr>
            <a:r>
              <a:rPr lang="es-NI" sz="1000" b="1"/>
              <a:t>  </a:t>
            </a:r>
          </a:p>
        </p:txBody>
      </p:sp>
      <p:sp>
        <p:nvSpPr>
          <p:cNvPr id="34869" name="Text Box 67"/>
          <p:cNvSpPr txBox="1">
            <a:spLocks noChangeArrowheads="1"/>
          </p:cNvSpPr>
          <p:nvPr/>
        </p:nvSpPr>
        <p:spPr bwMode="auto">
          <a:xfrm>
            <a:off x="2627313" y="2349500"/>
            <a:ext cx="719137" cy="503238"/>
          </a:xfrm>
          <a:prstGeom prst="rect">
            <a:avLst/>
          </a:prstGeom>
          <a:noFill/>
          <a:ln w="9525">
            <a:noFill/>
            <a:miter lim="800000"/>
            <a:headEnd/>
            <a:tailEnd/>
          </a:ln>
        </p:spPr>
        <p:txBody>
          <a:bodyPr lIns="90000" tIns="46800" rIns="90000" bIns="46800">
            <a:spAutoFit/>
          </a:bodyPr>
          <a:lstStyle/>
          <a:p>
            <a:pPr>
              <a:spcBef>
                <a:spcPct val="50000"/>
              </a:spcBef>
            </a:pPr>
            <a:r>
              <a:rPr lang="es-NI" sz="1200" b="1"/>
              <a:t>Grupo </a:t>
            </a:r>
          </a:p>
          <a:p>
            <a:pPr>
              <a:spcBef>
                <a:spcPct val="50000"/>
              </a:spcBef>
            </a:pPr>
            <a:r>
              <a:rPr lang="es-NI" sz="1000" b="1"/>
              <a:t>  </a:t>
            </a:r>
          </a:p>
        </p:txBody>
      </p:sp>
      <p:sp>
        <p:nvSpPr>
          <p:cNvPr id="34870" name="Text Box 68"/>
          <p:cNvSpPr txBox="1">
            <a:spLocks noChangeArrowheads="1"/>
          </p:cNvSpPr>
          <p:nvPr/>
        </p:nvSpPr>
        <p:spPr bwMode="auto">
          <a:xfrm>
            <a:off x="4067175" y="1916113"/>
            <a:ext cx="719138" cy="503237"/>
          </a:xfrm>
          <a:prstGeom prst="rect">
            <a:avLst/>
          </a:prstGeom>
          <a:noFill/>
          <a:ln w="9525">
            <a:noFill/>
            <a:miter lim="800000"/>
            <a:headEnd/>
            <a:tailEnd/>
          </a:ln>
        </p:spPr>
        <p:txBody>
          <a:bodyPr lIns="90000" tIns="46800" rIns="90000" bIns="46800">
            <a:spAutoFit/>
          </a:bodyPr>
          <a:lstStyle/>
          <a:p>
            <a:pPr>
              <a:spcBef>
                <a:spcPct val="50000"/>
              </a:spcBef>
            </a:pPr>
            <a:r>
              <a:rPr lang="es-NI" sz="1200" b="1"/>
              <a:t>Grupo </a:t>
            </a:r>
          </a:p>
          <a:p>
            <a:pPr>
              <a:spcBef>
                <a:spcPct val="50000"/>
              </a:spcBef>
            </a:pPr>
            <a:r>
              <a:rPr lang="es-NI" sz="1000" b="1"/>
              <a:t>  </a:t>
            </a:r>
          </a:p>
        </p:txBody>
      </p:sp>
      <p:sp>
        <p:nvSpPr>
          <p:cNvPr id="34871" name="Text Box 69"/>
          <p:cNvSpPr txBox="1">
            <a:spLocks noChangeArrowheads="1"/>
          </p:cNvSpPr>
          <p:nvPr/>
        </p:nvSpPr>
        <p:spPr bwMode="auto">
          <a:xfrm>
            <a:off x="4067175" y="2349500"/>
            <a:ext cx="719138" cy="510012"/>
          </a:xfrm>
          <a:prstGeom prst="rect">
            <a:avLst/>
          </a:prstGeom>
          <a:noFill/>
          <a:ln w="9525">
            <a:noFill/>
            <a:miter lim="800000"/>
            <a:headEnd/>
            <a:tailEnd/>
          </a:ln>
        </p:spPr>
        <p:txBody>
          <a:bodyPr wrap="square" lIns="90000" tIns="46800" rIns="90000" bIns="46800">
            <a:spAutoFit/>
          </a:bodyPr>
          <a:lstStyle/>
          <a:p>
            <a:pPr>
              <a:spcBef>
                <a:spcPct val="50000"/>
              </a:spcBef>
            </a:pPr>
            <a:r>
              <a:rPr lang="es-NI" sz="1200" b="1"/>
              <a:t>Grupo </a:t>
            </a:r>
          </a:p>
          <a:p>
            <a:pPr>
              <a:spcBef>
                <a:spcPct val="50000"/>
              </a:spcBef>
            </a:pPr>
            <a:r>
              <a:rPr lang="es-NI" sz="1000" b="1"/>
              <a:t>  </a:t>
            </a:r>
          </a:p>
        </p:txBody>
      </p:sp>
      <p:sp>
        <p:nvSpPr>
          <p:cNvPr id="34872" name="Text Box 70"/>
          <p:cNvSpPr txBox="1">
            <a:spLocks noChangeArrowheads="1"/>
          </p:cNvSpPr>
          <p:nvPr/>
        </p:nvSpPr>
        <p:spPr bwMode="auto">
          <a:xfrm>
            <a:off x="2627313" y="2852738"/>
            <a:ext cx="719137" cy="503237"/>
          </a:xfrm>
          <a:prstGeom prst="rect">
            <a:avLst/>
          </a:prstGeom>
          <a:noFill/>
          <a:ln w="9525">
            <a:noFill/>
            <a:miter lim="800000"/>
            <a:headEnd/>
            <a:tailEnd/>
          </a:ln>
        </p:spPr>
        <p:txBody>
          <a:bodyPr lIns="90000" tIns="46800" rIns="90000" bIns="46800">
            <a:spAutoFit/>
          </a:bodyPr>
          <a:lstStyle/>
          <a:p>
            <a:pPr>
              <a:spcBef>
                <a:spcPct val="50000"/>
              </a:spcBef>
            </a:pPr>
            <a:r>
              <a:rPr lang="es-NI" sz="1200" b="1"/>
              <a:t>Visita </a:t>
            </a:r>
          </a:p>
          <a:p>
            <a:pPr>
              <a:spcBef>
                <a:spcPct val="50000"/>
              </a:spcBef>
            </a:pPr>
            <a:r>
              <a:rPr lang="es-NI" sz="1000" b="1"/>
              <a:t>  </a:t>
            </a:r>
          </a:p>
        </p:txBody>
      </p:sp>
      <p:sp>
        <p:nvSpPr>
          <p:cNvPr id="34873" name="Text Box 71"/>
          <p:cNvSpPr txBox="1">
            <a:spLocks noChangeArrowheads="1"/>
          </p:cNvSpPr>
          <p:nvPr/>
        </p:nvSpPr>
        <p:spPr bwMode="auto">
          <a:xfrm>
            <a:off x="4067175" y="2781300"/>
            <a:ext cx="719138" cy="503238"/>
          </a:xfrm>
          <a:prstGeom prst="rect">
            <a:avLst/>
          </a:prstGeom>
          <a:noFill/>
          <a:ln w="9525">
            <a:noFill/>
            <a:miter lim="800000"/>
            <a:headEnd/>
            <a:tailEnd/>
          </a:ln>
        </p:spPr>
        <p:txBody>
          <a:bodyPr lIns="90000" tIns="46800" rIns="90000" bIns="46800">
            <a:spAutoFit/>
          </a:bodyPr>
          <a:lstStyle/>
          <a:p>
            <a:pPr>
              <a:spcBef>
                <a:spcPct val="50000"/>
              </a:spcBef>
            </a:pPr>
            <a:r>
              <a:rPr lang="es-NI" sz="1200" b="1"/>
              <a:t>Visita </a:t>
            </a:r>
          </a:p>
          <a:p>
            <a:pPr>
              <a:spcBef>
                <a:spcPct val="50000"/>
              </a:spcBef>
            </a:pPr>
            <a:r>
              <a:rPr lang="es-NI" sz="1000" b="1"/>
              <a:t>  </a:t>
            </a:r>
          </a:p>
        </p:txBody>
      </p:sp>
      <p:sp>
        <p:nvSpPr>
          <p:cNvPr id="34874" name="Text Box 72"/>
          <p:cNvSpPr txBox="1">
            <a:spLocks noChangeArrowheads="1"/>
          </p:cNvSpPr>
          <p:nvPr/>
        </p:nvSpPr>
        <p:spPr bwMode="auto">
          <a:xfrm rot="10800000" flipV="1">
            <a:off x="5580062" y="1476946"/>
            <a:ext cx="1008161" cy="1313309"/>
          </a:xfrm>
          <a:prstGeom prst="rect">
            <a:avLst/>
          </a:prstGeom>
          <a:noFill/>
          <a:ln w="9525">
            <a:noFill/>
            <a:miter lim="800000"/>
            <a:headEnd/>
            <a:tailEnd/>
          </a:ln>
        </p:spPr>
        <p:txBody>
          <a:bodyPr wrap="square" lIns="90000" tIns="46800" rIns="90000" bIns="46800">
            <a:spAutoFit/>
          </a:bodyPr>
          <a:lstStyle/>
          <a:p>
            <a:pPr>
              <a:lnSpc>
                <a:spcPct val="90000"/>
              </a:lnSpc>
            </a:pPr>
            <a:r>
              <a:rPr lang="es-NI" sz="1200" b="1" dirty="0"/>
              <a:t>Revisión </a:t>
            </a:r>
          </a:p>
          <a:p>
            <a:pPr>
              <a:lnSpc>
                <a:spcPct val="90000"/>
              </a:lnSpc>
            </a:pPr>
            <a:r>
              <a:rPr lang="es-NI" sz="1000" i="1" dirty="0"/>
              <a:t>Inicial, </a:t>
            </a:r>
          </a:p>
          <a:p>
            <a:pPr>
              <a:lnSpc>
                <a:spcPct val="90000"/>
              </a:lnSpc>
            </a:pPr>
            <a:r>
              <a:rPr lang="es-NI" sz="1000" i="1" dirty="0"/>
              <a:t>resultados</a:t>
            </a:r>
          </a:p>
          <a:p>
            <a:pPr>
              <a:lnSpc>
                <a:spcPct val="90000"/>
              </a:lnSpc>
            </a:pPr>
            <a:r>
              <a:rPr lang="es-NI" sz="1200" b="1" dirty="0"/>
              <a:t>Alcance</a:t>
            </a:r>
          </a:p>
          <a:p>
            <a:pPr>
              <a:lnSpc>
                <a:spcPct val="90000"/>
              </a:lnSpc>
            </a:pPr>
            <a:r>
              <a:rPr lang="es-NI" sz="1000" i="1" dirty="0"/>
              <a:t>Consensos</a:t>
            </a:r>
          </a:p>
          <a:p>
            <a:pPr>
              <a:lnSpc>
                <a:spcPct val="90000"/>
              </a:lnSpc>
            </a:pPr>
            <a:r>
              <a:rPr lang="es-NI" sz="1200" b="1" dirty="0"/>
              <a:t>Preparación</a:t>
            </a:r>
          </a:p>
          <a:p>
            <a:pPr>
              <a:lnSpc>
                <a:spcPct val="90000"/>
              </a:lnSpc>
            </a:pPr>
            <a:r>
              <a:rPr lang="es-NI" sz="1000" i="1" dirty="0"/>
              <a:t>Un informe</a:t>
            </a:r>
          </a:p>
        </p:txBody>
      </p:sp>
      <p:sp>
        <p:nvSpPr>
          <p:cNvPr id="34875" name="Rectangle 73"/>
          <p:cNvSpPr>
            <a:spLocks noChangeArrowheads="1"/>
          </p:cNvSpPr>
          <p:nvPr/>
        </p:nvSpPr>
        <p:spPr bwMode="auto">
          <a:xfrm>
            <a:off x="6659563" y="1557338"/>
            <a:ext cx="1008062" cy="396875"/>
          </a:xfrm>
          <a:prstGeom prst="rect">
            <a:avLst/>
          </a:prstGeom>
          <a:noFill/>
          <a:ln w="9525">
            <a:noFill/>
            <a:miter lim="800000"/>
            <a:headEnd/>
            <a:tailEnd/>
          </a:ln>
        </p:spPr>
        <p:txBody>
          <a:bodyPr lIns="90000" tIns="46800" rIns="90000" bIns="46800">
            <a:spAutoFit/>
          </a:bodyPr>
          <a:lstStyle/>
          <a:p>
            <a:r>
              <a:rPr lang="es-NI" sz="1000" b="1"/>
              <a:t>Evaluación</a:t>
            </a:r>
          </a:p>
          <a:p>
            <a:r>
              <a:rPr lang="es-NI" sz="1000" b="1"/>
              <a:t> Externa</a:t>
            </a:r>
          </a:p>
        </p:txBody>
      </p:sp>
      <p:sp>
        <p:nvSpPr>
          <p:cNvPr id="34876" name="Rectangle 74"/>
          <p:cNvSpPr>
            <a:spLocks noChangeArrowheads="1"/>
          </p:cNvSpPr>
          <p:nvPr/>
        </p:nvSpPr>
        <p:spPr bwMode="auto">
          <a:xfrm>
            <a:off x="7740650" y="1412875"/>
            <a:ext cx="1277938" cy="1917700"/>
          </a:xfrm>
          <a:prstGeom prst="rect">
            <a:avLst/>
          </a:prstGeom>
          <a:noFill/>
          <a:ln w="9525">
            <a:noFill/>
            <a:miter lim="800000"/>
            <a:headEnd/>
            <a:tailEnd/>
          </a:ln>
        </p:spPr>
        <p:txBody>
          <a:bodyPr lIns="90000" tIns="46800" rIns="90000" bIns="46800">
            <a:spAutoFit/>
          </a:bodyPr>
          <a:lstStyle/>
          <a:p>
            <a:r>
              <a:rPr lang="es-NI" sz="1200" b="1" dirty="0"/>
              <a:t>Decisiones</a:t>
            </a:r>
          </a:p>
          <a:p>
            <a:r>
              <a:rPr lang="es-NI" sz="1200" dirty="0"/>
              <a:t>Sobre cambios en programas, políticas, prácticas.</a:t>
            </a:r>
          </a:p>
          <a:p>
            <a:endParaRPr lang="es-NI" sz="1200" dirty="0"/>
          </a:p>
          <a:p>
            <a:r>
              <a:rPr lang="es-NI" sz="1200" b="1" dirty="0"/>
              <a:t>Desarrollo</a:t>
            </a:r>
            <a:r>
              <a:rPr lang="es-NI" sz="1200" i="1" dirty="0"/>
              <a:t> </a:t>
            </a:r>
            <a:r>
              <a:rPr lang="es-NI" sz="1200" b="1" dirty="0"/>
              <a:t>de estrategias de implementación y seguimiento.</a:t>
            </a:r>
          </a:p>
        </p:txBody>
      </p:sp>
      <p:sp>
        <p:nvSpPr>
          <p:cNvPr id="34877" name="Text Box 76"/>
          <p:cNvSpPr txBox="1">
            <a:spLocks noChangeArrowheads="1"/>
          </p:cNvSpPr>
          <p:nvPr/>
        </p:nvSpPr>
        <p:spPr bwMode="auto">
          <a:xfrm>
            <a:off x="5580063" y="3500438"/>
            <a:ext cx="2305050" cy="549275"/>
          </a:xfrm>
          <a:prstGeom prst="rect">
            <a:avLst/>
          </a:prstGeom>
          <a:noFill/>
          <a:ln w="9525">
            <a:noFill/>
            <a:miter lim="800000"/>
            <a:headEnd/>
            <a:tailEnd/>
          </a:ln>
        </p:spPr>
        <p:txBody>
          <a:bodyPr lIns="90000" tIns="46800" rIns="90000" bIns="46800">
            <a:spAutoFit/>
          </a:bodyPr>
          <a:lstStyle/>
          <a:p>
            <a:pPr>
              <a:spcBef>
                <a:spcPct val="50000"/>
              </a:spcBef>
            </a:pPr>
            <a:r>
              <a:rPr lang="es-NI" sz="1200" dirty="0"/>
              <a:t>Cualquier  MEJORAMIENTO </a:t>
            </a:r>
          </a:p>
          <a:p>
            <a:pPr>
              <a:spcBef>
                <a:spcPct val="50000"/>
              </a:spcBef>
            </a:pPr>
            <a:r>
              <a:rPr lang="es-NI" sz="1200" dirty="0"/>
              <a:t>inmediato </a:t>
            </a:r>
          </a:p>
        </p:txBody>
      </p:sp>
      <p:sp>
        <p:nvSpPr>
          <p:cNvPr id="34878" name="Text Box 78"/>
          <p:cNvSpPr txBox="1">
            <a:spLocks noChangeArrowheads="1"/>
          </p:cNvSpPr>
          <p:nvPr/>
        </p:nvSpPr>
        <p:spPr bwMode="auto">
          <a:xfrm rot="10800000" flipV="1">
            <a:off x="0" y="2420938"/>
            <a:ext cx="1155700" cy="917575"/>
          </a:xfrm>
          <a:prstGeom prst="rect">
            <a:avLst/>
          </a:prstGeom>
          <a:noFill/>
          <a:ln w="9525">
            <a:noFill/>
            <a:miter lim="800000"/>
            <a:headEnd/>
            <a:tailEnd/>
          </a:ln>
        </p:spPr>
        <p:txBody>
          <a:bodyPr lIns="90000" tIns="46800" rIns="90000" bIns="46800">
            <a:spAutoFit/>
          </a:bodyPr>
          <a:lstStyle/>
          <a:p>
            <a:pPr>
              <a:lnSpc>
                <a:spcPct val="90000"/>
              </a:lnSpc>
              <a:buFontTx/>
              <a:buChar char="•"/>
            </a:pPr>
            <a:r>
              <a:rPr lang="es-NI" sz="1200" b="1"/>
              <a:t>Liderazgo</a:t>
            </a:r>
          </a:p>
          <a:p>
            <a:pPr>
              <a:lnSpc>
                <a:spcPct val="90000"/>
              </a:lnSpc>
              <a:buFontTx/>
              <a:buChar char="•"/>
            </a:pPr>
            <a:r>
              <a:rPr lang="es-NI" sz="1200" b="1"/>
              <a:t>Experiencia</a:t>
            </a:r>
          </a:p>
          <a:p>
            <a:pPr>
              <a:lnSpc>
                <a:spcPct val="90000"/>
              </a:lnSpc>
              <a:buFontTx/>
              <a:buChar char="•"/>
            </a:pPr>
            <a:r>
              <a:rPr lang="es-NI" sz="1200" b="1"/>
              <a:t>Focos</a:t>
            </a:r>
          </a:p>
          <a:p>
            <a:pPr>
              <a:lnSpc>
                <a:spcPct val="90000"/>
              </a:lnSpc>
              <a:buFontTx/>
              <a:buChar char="•"/>
            </a:pPr>
            <a:r>
              <a:rPr lang="es-NI" sz="1200" b="1"/>
              <a:t>Recursos</a:t>
            </a:r>
          </a:p>
          <a:p>
            <a:pPr>
              <a:lnSpc>
                <a:spcPct val="90000"/>
              </a:lnSpc>
              <a:buFontTx/>
              <a:buChar char="•"/>
            </a:pPr>
            <a:r>
              <a:rPr lang="es-NI" sz="1200" b="1"/>
              <a:t>Secuencia</a:t>
            </a:r>
            <a:endParaRPr lang="es-NI" sz="1000" i="1"/>
          </a:p>
        </p:txBody>
      </p:sp>
      <p:sp>
        <p:nvSpPr>
          <p:cNvPr id="34879" name="Text Box 79"/>
          <p:cNvSpPr txBox="1">
            <a:spLocks noChangeArrowheads="1"/>
          </p:cNvSpPr>
          <p:nvPr/>
        </p:nvSpPr>
        <p:spPr bwMode="auto">
          <a:xfrm rot="10800000" flipV="1">
            <a:off x="971550" y="2420938"/>
            <a:ext cx="1296988" cy="1082675"/>
          </a:xfrm>
          <a:prstGeom prst="rect">
            <a:avLst/>
          </a:prstGeom>
          <a:noFill/>
          <a:ln w="9525">
            <a:noFill/>
            <a:miter lim="800000"/>
            <a:headEnd/>
            <a:tailEnd/>
          </a:ln>
        </p:spPr>
        <p:txBody>
          <a:bodyPr lIns="90000" tIns="46800" rIns="90000" bIns="46800">
            <a:spAutoFit/>
          </a:bodyPr>
          <a:lstStyle/>
          <a:p>
            <a:pPr>
              <a:lnSpc>
                <a:spcPct val="90000"/>
              </a:lnSpc>
              <a:buFontTx/>
              <a:buChar char="•"/>
            </a:pPr>
            <a:r>
              <a:rPr lang="es-NI" sz="1200" b="1"/>
              <a:t>Roles</a:t>
            </a:r>
          </a:p>
          <a:p>
            <a:pPr>
              <a:lnSpc>
                <a:spcPct val="90000"/>
              </a:lnSpc>
              <a:buFontTx/>
              <a:buChar char="•"/>
            </a:pPr>
            <a:r>
              <a:rPr lang="es-NI" sz="1200" b="1"/>
              <a:t>Responsabi-</a:t>
            </a:r>
          </a:p>
          <a:p>
            <a:pPr>
              <a:lnSpc>
                <a:spcPct val="90000"/>
              </a:lnSpc>
            </a:pPr>
            <a:r>
              <a:rPr lang="es-NI" sz="1200" b="1"/>
              <a:t> lidades</a:t>
            </a:r>
          </a:p>
          <a:p>
            <a:pPr>
              <a:lnSpc>
                <a:spcPct val="90000"/>
              </a:lnSpc>
              <a:buFontTx/>
              <a:buChar char="•"/>
            </a:pPr>
            <a:r>
              <a:rPr lang="es-NI" sz="1200" b="1"/>
              <a:t>Programación</a:t>
            </a:r>
          </a:p>
          <a:p>
            <a:pPr>
              <a:lnSpc>
                <a:spcPct val="90000"/>
              </a:lnSpc>
              <a:buFontTx/>
              <a:buChar char="•"/>
            </a:pPr>
            <a:r>
              <a:rPr lang="es-NI" sz="1200" b="1"/>
              <a:t>Orientación</a:t>
            </a:r>
          </a:p>
          <a:p>
            <a:pPr>
              <a:lnSpc>
                <a:spcPct val="90000"/>
              </a:lnSpc>
              <a:buFontTx/>
              <a:buChar char="•"/>
            </a:pPr>
            <a:r>
              <a:rPr lang="es-NI" sz="1200" b="1"/>
              <a:t>Presupuesto</a:t>
            </a:r>
            <a:endParaRPr lang="es-NI" sz="1000" i="1"/>
          </a:p>
        </p:txBody>
      </p:sp>
      <p:sp>
        <p:nvSpPr>
          <p:cNvPr id="34880" name="AutoShape 80"/>
          <p:cNvSpPr>
            <a:spLocks noChangeArrowheads="1"/>
          </p:cNvSpPr>
          <p:nvPr/>
        </p:nvSpPr>
        <p:spPr bwMode="auto">
          <a:xfrm rot="5848886">
            <a:off x="6743714" y="4558887"/>
            <a:ext cx="214312" cy="792162"/>
          </a:xfrm>
          <a:prstGeom prst="upArrow">
            <a:avLst>
              <a:gd name="adj1" fmla="val 50000"/>
              <a:gd name="adj2" fmla="val 92408"/>
            </a:avLst>
          </a:prstGeom>
          <a:solidFill>
            <a:srgbClr val="FFC000"/>
          </a:solidFill>
          <a:ln w="9525">
            <a:solidFill>
              <a:srgbClr val="000000"/>
            </a:solidFill>
            <a:miter lim="800000"/>
            <a:headEnd/>
            <a:tailEnd/>
          </a:ln>
        </p:spPr>
        <p:txBody>
          <a:bodyPr wrap="none" lIns="90000" tIns="46800" rIns="90000" bIns="46800" anchor="ctr"/>
          <a:lstStyle/>
          <a:p>
            <a:endParaRPr lang="es-MX"/>
          </a:p>
        </p:txBody>
      </p:sp>
      <p:sp>
        <p:nvSpPr>
          <p:cNvPr id="34881" name="Text Box 81"/>
          <p:cNvSpPr txBox="1">
            <a:spLocks noChangeArrowheads="1"/>
          </p:cNvSpPr>
          <p:nvPr/>
        </p:nvSpPr>
        <p:spPr bwMode="auto">
          <a:xfrm>
            <a:off x="1116013" y="5157788"/>
            <a:ext cx="5616575" cy="1262062"/>
          </a:xfrm>
          <a:prstGeom prst="rect">
            <a:avLst/>
          </a:prstGeom>
          <a:noFill/>
          <a:ln w="9525">
            <a:noFill/>
            <a:miter lim="800000"/>
            <a:headEnd/>
            <a:tailEnd/>
          </a:ln>
        </p:spPr>
        <p:txBody>
          <a:bodyPr lIns="90000" tIns="46800" rIns="90000" bIns="46800">
            <a:spAutoFit/>
          </a:bodyPr>
          <a:lstStyle/>
          <a:p>
            <a:pPr algn="ctr">
              <a:spcBef>
                <a:spcPct val="50000"/>
              </a:spcBef>
            </a:pPr>
            <a:r>
              <a:rPr lang="es-NI"/>
              <a:t>Revisión de datos existentes; recabar nuevos hechos y opiniones</a:t>
            </a:r>
          </a:p>
          <a:p>
            <a:pPr>
              <a:spcBef>
                <a:spcPct val="50000"/>
              </a:spcBef>
            </a:pPr>
            <a:r>
              <a:rPr lang="es-NI"/>
              <a:t>    e informes                               (encuestas, entrevistas, etc.)</a:t>
            </a:r>
          </a:p>
          <a:p>
            <a:pPr>
              <a:spcBef>
                <a:spcPct val="50000"/>
              </a:spcBef>
            </a:pPr>
            <a:endParaRPr lang="es-NI"/>
          </a:p>
          <a:p>
            <a:pPr algn="ctr">
              <a:spcBef>
                <a:spcPct val="50000"/>
              </a:spcBef>
            </a:pPr>
            <a:endParaRPr lang="es-NI"/>
          </a:p>
        </p:txBody>
      </p:sp>
      <p:sp>
        <p:nvSpPr>
          <p:cNvPr id="34882" name="Rectangle 85"/>
          <p:cNvSpPr>
            <a:spLocks noChangeArrowheads="1"/>
          </p:cNvSpPr>
          <p:nvPr/>
        </p:nvSpPr>
        <p:spPr bwMode="auto">
          <a:xfrm>
            <a:off x="7235825" y="4941888"/>
            <a:ext cx="1439863" cy="1004887"/>
          </a:xfrm>
          <a:prstGeom prst="rect">
            <a:avLst/>
          </a:prstGeom>
          <a:noFill/>
          <a:ln w="9525">
            <a:noFill/>
            <a:miter lim="800000"/>
            <a:headEnd/>
            <a:tailEnd/>
          </a:ln>
        </p:spPr>
        <p:txBody>
          <a:bodyPr lIns="90000" tIns="46800" rIns="90000" bIns="46800">
            <a:spAutoFit/>
          </a:bodyPr>
          <a:lstStyle/>
          <a:p>
            <a:r>
              <a:rPr lang="es-NI" sz="1200" b="1"/>
              <a:t>Mejoramiento de la información e infraestructura del proceso de estudio.</a:t>
            </a:r>
          </a:p>
        </p:txBody>
      </p:sp>
      <p:sp>
        <p:nvSpPr>
          <p:cNvPr id="34883" name="Text Box 86"/>
          <p:cNvSpPr txBox="1">
            <a:spLocks noChangeArrowheads="1"/>
          </p:cNvSpPr>
          <p:nvPr/>
        </p:nvSpPr>
        <p:spPr bwMode="auto">
          <a:xfrm>
            <a:off x="2771775" y="3716338"/>
            <a:ext cx="2879725" cy="942975"/>
          </a:xfrm>
          <a:prstGeom prst="rect">
            <a:avLst/>
          </a:prstGeom>
          <a:noFill/>
          <a:ln w="9525">
            <a:noFill/>
            <a:miter lim="800000"/>
            <a:headEnd/>
            <a:tailEnd/>
          </a:ln>
        </p:spPr>
        <p:txBody>
          <a:bodyPr lIns="90000" tIns="46800" rIns="90000" bIns="46800">
            <a:spAutoFit/>
          </a:bodyPr>
          <a:lstStyle/>
          <a:p>
            <a:pPr>
              <a:spcBef>
                <a:spcPct val="50000"/>
              </a:spcBef>
            </a:pPr>
            <a:r>
              <a:rPr lang="es-NI"/>
              <a:t>(Evaluaciones de individuos y grupos, fuerzas de tareas, visitas, encuestas, consultores, talleres, retiros)</a:t>
            </a:r>
          </a:p>
        </p:txBody>
      </p:sp>
      <p:sp>
        <p:nvSpPr>
          <p:cNvPr id="68" name="Rectangle 10"/>
          <p:cNvSpPr>
            <a:spLocks noChangeArrowheads="1"/>
          </p:cNvSpPr>
          <p:nvPr/>
        </p:nvSpPr>
        <p:spPr bwMode="auto">
          <a:xfrm>
            <a:off x="2051720" y="1557338"/>
            <a:ext cx="3240088" cy="287337"/>
          </a:xfrm>
          <a:prstGeom prst="rect">
            <a:avLst/>
          </a:prstGeom>
          <a:noFill/>
          <a:ln w="9525">
            <a:solidFill>
              <a:schemeClr val="tx1"/>
            </a:solidFill>
            <a:miter lim="800000"/>
            <a:headEnd/>
            <a:tailEnd/>
          </a:ln>
        </p:spPr>
        <p:txBody>
          <a:bodyPr wrap="none" lIns="90000" tIns="46800" rIns="90000" bIns="46800" anchor="ctr"/>
          <a:lstStyle/>
          <a:p>
            <a:endParaRPr lang="es-MX"/>
          </a:p>
        </p:txBody>
      </p:sp>
      <p:sp>
        <p:nvSpPr>
          <p:cNvPr id="69" name="Text Box 59"/>
          <p:cNvSpPr txBox="1">
            <a:spLocks noChangeArrowheads="1"/>
          </p:cNvSpPr>
          <p:nvPr/>
        </p:nvSpPr>
        <p:spPr bwMode="auto">
          <a:xfrm>
            <a:off x="2051720" y="1557338"/>
            <a:ext cx="3168650" cy="503237"/>
          </a:xfrm>
          <a:prstGeom prst="rect">
            <a:avLst/>
          </a:prstGeom>
          <a:noFill/>
          <a:ln w="9525">
            <a:noFill/>
            <a:miter lim="800000"/>
            <a:headEnd/>
            <a:tailEnd/>
          </a:ln>
        </p:spPr>
        <p:txBody>
          <a:bodyPr lIns="90000" tIns="46800" rIns="90000" bIns="46800">
            <a:spAutoFit/>
          </a:bodyPr>
          <a:lstStyle/>
          <a:p>
            <a:pPr>
              <a:spcBef>
                <a:spcPct val="50000"/>
              </a:spcBef>
            </a:pPr>
            <a:r>
              <a:rPr lang="es-NI" sz="1200" b="1" dirty="0"/>
              <a:t> Conducir el proceso de estudio </a:t>
            </a:r>
          </a:p>
          <a:p>
            <a:pPr>
              <a:spcBef>
                <a:spcPct val="50000"/>
              </a:spcBef>
            </a:pPr>
            <a:r>
              <a:rPr lang="es-NI" sz="1000" b="1" dirty="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1331640" y="2564904"/>
            <a:ext cx="6697662" cy="2592288"/>
          </a:xfrm>
          <a:prstGeom prst="rect">
            <a:avLst/>
          </a:prstGeom>
          <a:solidFill>
            <a:schemeClr val="accent1"/>
          </a:solidFill>
          <a:ln w="12700">
            <a:solidFill>
              <a:schemeClr val="tx1"/>
            </a:solidFill>
            <a:miter lim="800000"/>
            <a:headEnd/>
            <a:tailEnd/>
          </a:ln>
        </p:spPr>
        <p:txBody>
          <a:bodyPr wrap="none" anchor="ctr"/>
          <a:lstStyle/>
          <a:p>
            <a:pPr algn="ctr"/>
            <a:r>
              <a:rPr lang="es-ES_tradnl" sz="3200" b="1" dirty="0" smtClean="0">
                <a:solidFill>
                  <a:srgbClr val="000066"/>
                </a:solidFill>
                <a:latin typeface="Trebuchet MS" pitchFamily="34" charset="0"/>
              </a:rPr>
              <a:t>Grandes verdades sobre </a:t>
            </a:r>
          </a:p>
          <a:p>
            <a:pPr algn="ctr"/>
            <a:r>
              <a:rPr lang="es-ES_tradnl" sz="3200" b="1" dirty="0" smtClean="0">
                <a:solidFill>
                  <a:srgbClr val="000066"/>
                </a:solidFill>
                <a:latin typeface="Trebuchet MS" pitchFamily="34" charset="0"/>
              </a:rPr>
              <a:t>el proceso de autoevaluación </a:t>
            </a:r>
          </a:p>
          <a:p>
            <a:pPr algn="ctr"/>
            <a:r>
              <a:rPr lang="es-ES_tradnl" sz="3200" b="1" dirty="0" smtClean="0">
                <a:solidFill>
                  <a:srgbClr val="000066"/>
                </a:solidFill>
                <a:latin typeface="Trebuchet MS" pitchFamily="34" charset="0"/>
              </a:rPr>
              <a:t>y la creación del INFORME</a:t>
            </a:r>
            <a:endParaRPr lang="es-ES_tradnl" sz="4400" b="1" dirty="0">
              <a:solidFill>
                <a:schemeClr val="bg1"/>
              </a:solidFill>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5600000" scaled="0"/>
          <a:tileRect/>
        </a:gra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539552" y="2276872"/>
            <a:ext cx="8281615" cy="4347492"/>
          </a:xfrm>
        </p:spPr>
        <p:txBody>
          <a:bodyPr>
            <a:normAutofit/>
          </a:bodyPr>
          <a:lstStyle/>
          <a:p>
            <a:pPr algn="just"/>
            <a:r>
              <a:rPr lang="es-ES_tradnl" sz="2200" dirty="0" smtClean="0">
                <a:latin typeface="Trebuchet MS" pitchFamily="34" charset="0"/>
              </a:rPr>
              <a:t>Expansión del sistema de Educación Superior, de uno destinado a una élite a uno en que se trabaja con un cuerpo diverso y heterogéneo de estudiantes.</a:t>
            </a:r>
          </a:p>
          <a:p>
            <a:pPr algn="just">
              <a:buFontTx/>
              <a:buNone/>
            </a:pPr>
            <a:endParaRPr lang="es-ES_tradnl" sz="2200" dirty="0" smtClean="0">
              <a:latin typeface="Trebuchet MS" pitchFamily="34" charset="0"/>
            </a:endParaRPr>
          </a:p>
          <a:p>
            <a:pPr algn="just"/>
            <a:r>
              <a:rPr lang="es-ES_tradnl" sz="2200" dirty="0" smtClean="0">
                <a:latin typeface="Trebuchet MS" pitchFamily="34" charset="0"/>
              </a:rPr>
              <a:t>Reducción del gasto público en ES y privatización del gasto.</a:t>
            </a:r>
          </a:p>
          <a:p>
            <a:pPr algn="just">
              <a:buFontTx/>
              <a:buNone/>
            </a:pPr>
            <a:endParaRPr lang="es-ES_tradnl" sz="2200" dirty="0" smtClean="0">
              <a:latin typeface="Trebuchet MS" pitchFamily="34" charset="0"/>
            </a:endParaRPr>
          </a:p>
          <a:p>
            <a:pPr algn="just"/>
            <a:r>
              <a:rPr lang="es-ES_tradnl" sz="2200" dirty="0" smtClean="0">
                <a:latin typeface="Trebuchet MS" pitchFamily="34" charset="0"/>
              </a:rPr>
              <a:t> Globalización de las profesiones, movilidad de estudiantes y profesionales, ALC.</a:t>
            </a:r>
          </a:p>
          <a:p>
            <a:pPr algn="just">
              <a:buFontTx/>
              <a:buNone/>
            </a:pPr>
            <a:endParaRPr lang="es-ES_tradnl" sz="2200" dirty="0" smtClean="0">
              <a:latin typeface="Trebuchet MS" pitchFamily="34" charset="0"/>
            </a:endParaRPr>
          </a:p>
          <a:p>
            <a:pPr algn="just"/>
            <a:r>
              <a:rPr lang="es-ES_tradnl" sz="2200" dirty="0" smtClean="0">
                <a:latin typeface="Trebuchet MS" pitchFamily="34" charset="0"/>
              </a:rPr>
              <a:t>Cambios en el modo de producción de conocimiento.</a:t>
            </a:r>
            <a:endParaRPr lang="es-ES" sz="2200" dirty="0" smtClean="0">
              <a:latin typeface="Trebuchet MS" pitchFamily="34" charset="0"/>
            </a:endParaRPr>
          </a:p>
        </p:txBody>
      </p:sp>
      <p:sp>
        <p:nvSpPr>
          <p:cNvPr id="10242" name="Rectangle 2"/>
          <p:cNvSpPr>
            <a:spLocks noGrp="1" noChangeArrowheads="1"/>
          </p:cNvSpPr>
          <p:nvPr>
            <p:ph type="title"/>
          </p:nvPr>
        </p:nvSpPr>
        <p:spPr>
          <a:xfrm>
            <a:off x="0" y="908720"/>
            <a:ext cx="8642350" cy="1152525"/>
          </a:xfrm>
          <a:noFill/>
          <a:ln>
            <a:noFill/>
          </a:ln>
        </p:spPr>
        <p:txBody>
          <a:bodyPr/>
          <a:lstStyle/>
          <a:p>
            <a:r>
              <a:rPr lang="es-ES_tradnl" sz="3200" dirty="0" smtClean="0">
                <a:solidFill>
                  <a:srgbClr val="002060"/>
                </a:solidFill>
                <a:latin typeface="Trebuchet MS" pitchFamily="34" charset="0"/>
              </a:rPr>
              <a:t>¿Por qué surge el tema de la calidad en la Educación Superior?</a:t>
            </a:r>
            <a:endParaRPr lang="es-ES" sz="3200" dirty="0" smtClean="0">
              <a:solidFill>
                <a:srgbClr val="002060"/>
              </a:solidFill>
              <a:latin typeface="Trebuchet MS"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val 2"/>
          <p:cNvSpPr>
            <a:spLocks noChangeArrowheads="1"/>
          </p:cNvSpPr>
          <p:nvPr/>
        </p:nvSpPr>
        <p:spPr bwMode="auto">
          <a:xfrm>
            <a:off x="6705600" y="533400"/>
            <a:ext cx="1905000" cy="1295400"/>
          </a:xfrm>
          <a:prstGeom prst="ellipse">
            <a:avLst/>
          </a:prstGeom>
          <a:solidFill>
            <a:schemeClr val="tx2">
              <a:lumMod val="20000"/>
              <a:lumOff val="80000"/>
            </a:schemeClr>
          </a:solidFill>
          <a:ln w="9525">
            <a:solidFill>
              <a:schemeClr val="tx1"/>
            </a:solidFill>
            <a:round/>
            <a:headEnd/>
            <a:tailEnd/>
          </a:ln>
        </p:spPr>
        <p:txBody>
          <a:bodyPr wrap="none" anchor="ctr"/>
          <a:lstStyle/>
          <a:p>
            <a:endParaRPr lang="es-MX"/>
          </a:p>
        </p:txBody>
      </p:sp>
      <p:sp>
        <p:nvSpPr>
          <p:cNvPr id="36867" name="Rectangle 3"/>
          <p:cNvSpPr>
            <a:spLocks noChangeArrowheads="1"/>
          </p:cNvSpPr>
          <p:nvPr/>
        </p:nvSpPr>
        <p:spPr bwMode="auto">
          <a:xfrm>
            <a:off x="152400" y="6100763"/>
            <a:ext cx="3821880" cy="430887"/>
          </a:xfrm>
          <a:prstGeom prst="rect">
            <a:avLst/>
          </a:prstGeom>
          <a:noFill/>
          <a:ln w="9525">
            <a:noFill/>
            <a:miter lim="800000"/>
            <a:headEnd/>
            <a:tailEnd/>
          </a:ln>
        </p:spPr>
        <p:txBody>
          <a:bodyPr wrap="none">
            <a:spAutoFit/>
          </a:bodyPr>
          <a:lstStyle/>
          <a:p>
            <a:pPr eaLnBrk="0" hangingPunct="0"/>
            <a:r>
              <a:rPr lang="en-US" sz="2200" i="1" dirty="0">
                <a:latin typeface="Trebuchet MS" pitchFamily="34" charset="0"/>
              </a:rPr>
              <a:t>¿Cuál es la situación actual?</a:t>
            </a:r>
          </a:p>
        </p:txBody>
      </p:sp>
      <p:sp>
        <p:nvSpPr>
          <p:cNvPr id="36868" name="Freeform 4"/>
          <p:cNvSpPr>
            <a:spLocks/>
          </p:cNvSpPr>
          <p:nvPr/>
        </p:nvSpPr>
        <p:spPr bwMode="auto">
          <a:xfrm>
            <a:off x="1600200" y="1143000"/>
            <a:ext cx="5105400" cy="3962400"/>
          </a:xfrm>
          <a:custGeom>
            <a:avLst/>
            <a:gdLst>
              <a:gd name="T0" fmla="*/ 0 w 3504"/>
              <a:gd name="T1" fmla="*/ 2147483647 h 2328"/>
              <a:gd name="T2" fmla="*/ 2147483647 w 3504"/>
              <a:gd name="T3" fmla="*/ 2147483647 h 2328"/>
              <a:gd name="T4" fmla="*/ 2147483647 w 3504"/>
              <a:gd name="T5" fmla="*/ 2147483647 h 2328"/>
              <a:gd name="T6" fmla="*/ 2147483647 w 3504"/>
              <a:gd name="T7" fmla="*/ 2147483647 h 2328"/>
              <a:gd name="T8" fmla="*/ 2147483647 w 3504"/>
              <a:gd name="T9" fmla="*/ 2147483647 h 2328"/>
              <a:gd name="T10" fmla="*/ 2147483647 w 3504"/>
              <a:gd name="T11" fmla="*/ 2147483647 h 2328"/>
              <a:gd name="T12" fmla="*/ 2147483647 w 3504"/>
              <a:gd name="T13" fmla="*/ 2147483647 h 2328"/>
              <a:gd name="T14" fmla="*/ 2147483647 w 3504"/>
              <a:gd name="T15" fmla="*/ 2147483647 h 2328"/>
              <a:gd name="T16" fmla="*/ 2147483647 w 3504"/>
              <a:gd name="T17" fmla="*/ 2147483647 h 23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04"/>
              <a:gd name="T28" fmla="*/ 0 h 2328"/>
              <a:gd name="T29" fmla="*/ 3504 w 3504"/>
              <a:gd name="T30" fmla="*/ 2328 h 232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04" h="2328">
                <a:moveTo>
                  <a:pt x="0" y="2328"/>
                </a:moveTo>
                <a:cubicBezTo>
                  <a:pt x="224" y="2192"/>
                  <a:pt x="448" y="2056"/>
                  <a:pt x="672" y="1992"/>
                </a:cubicBezTo>
                <a:cubicBezTo>
                  <a:pt x="896" y="1928"/>
                  <a:pt x="1160" y="2040"/>
                  <a:pt x="1344" y="1944"/>
                </a:cubicBezTo>
                <a:cubicBezTo>
                  <a:pt x="1528" y="1848"/>
                  <a:pt x="1600" y="1520"/>
                  <a:pt x="1776" y="1416"/>
                </a:cubicBezTo>
                <a:cubicBezTo>
                  <a:pt x="1952" y="1312"/>
                  <a:pt x="2256" y="1416"/>
                  <a:pt x="2400" y="1320"/>
                </a:cubicBezTo>
                <a:cubicBezTo>
                  <a:pt x="2544" y="1224"/>
                  <a:pt x="2544" y="928"/>
                  <a:pt x="2640" y="840"/>
                </a:cubicBezTo>
                <a:cubicBezTo>
                  <a:pt x="2736" y="752"/>
                  <a:pt x="2856" y="912"/>
                  <a:pt x="2976" y="792"/>
                </a:cubicBezTo>
                <a:cubicBezTo>
                  <a:pt x="3096" y="672"/>
                  <a:pt x="3272" y="240"/>
                  <a:pt x="3360" y="120"/>
                </a:cubicBezTo>
                <a:cubicBezTo>
                  <a:pt x="3448" y="0"/>
                  <a:pt x="3480" y="80"/>
                  <a:pt x="3504" y="72"/>
                </a:cubicBezTo>
              </a:path>
            </a:pathLst>
          </a:custGeom>
          <a:noFill/>
          <a:ln w="38100" cmpd="sng">
            <a:solidFill>
              <a:schemeClr val="tx1"/>
            </a:solidFill>
            <a:round/>
            <a:headEnd/>
            <a:tailEnd/>
          </a:ln>
        </p:spPr>
        <p:txBody>
          <a:bodyPr wrap="none" anchor="ctr"/>
          <a:lstStyle/>
          <a:p>
            <a:endParaRPr lang="es-SV"/>
          </a:p>
        </p:txBody>
      </p:sp>
      <p:sp>
        <p:nvSpPr>
          <p:cNvPr id="36869" name="Text Box 5"/>
          <p:cNvSpPr txBox="1">
            <a:spLocks noChangeArrowheads="1"/>
          </p:cNvSpPr>
          <p:nvPr/>
        </p:nvSpPr>
        <p:spPr bwMode="auto">
          <a:xfrm>
            <a:off x="4038600" y="3886200"/>
            <a:ext cx="3276600" cy="430887"/>
          </a:xfrm>
          <a:prstGeom prst="rect">
            <a:avLst/>
          </a:prstGeom>
          <a:noFill/>
          <a:ln w="9525">
            <a:noFill/>
            <a:miter lim="800000"/>
            <a:headEnd/>
            <a:tailEnd/>
          </a:ln>
        </p:spPr>
        <p:txBody>
          <a:bodyPr>
            <a:spAutoFit/>
          </a:bodyPr>
          <a:lstStyle/>
          <a:p>
            <a:pPr eaLnBrk="0" hangingPunct="0">
              <a:spcBef>
                <a:spcPct val="50000"/>
              </a:spcBef>
            </a:pPr>
            <a:r>
              <a:rPr lang="en-US" sz="2200" i="1" dirty="0">
                <a:latin typeface="Trebuchet MS" pitchFamily="34" charset="0"/>
              </a:rPr>
              <a:t>¿Qué camino seguir?</a:t>
            </a:r>
          </a:p>
        </p:txBody>
      </p:sp>
      <p:sp>
        <p:nvSpPr>
          <p:cNvPr id="36870" name="Text Box 6"/>
          <p:cNvSpPr txBox="1">
            <a:spLocks noChangeArrowheads="1"/>
          </p:cNvSpPr>
          <p:nvPr/>
        </p:nvSpPr>
        <p:spPr bwMode="auto">
          <a:xfrm>
            <a:off x="0" y="980728"/>
            <a:ext cx="4267200" cy="1077218"/>
          </a:xfrm>
          <a:prstGeom prst="rect">
            <a:avLst/>
          </a:prstGeom>
          <a:noFill/>
          <a:ln w="9525">
            <a:noFill/>
            <a:miter lim="800000"/>
            <a:headEnd/>
            <a:tailEnd/>
          </a:ln>
        </p:spPr>
        <p:txBody>
          <a:bodyPr>
            <a:spAutoFit/>
          </a:bodyPr>
          <a:lstStyle/>
          <a:p>
            <a:pPr eaLnBrk="0" hangingPunct="0">
              <a:spcBef>
                <a:spcPct val="50000"/>
              </a:spcBef>
            </a:pPr>
            <a:r>
              <a:rPr lang="en-US" sz="3200" dirty="0">
                <a:solidFill>
                  <a:srgbClr val="002060"/>
                </a:solidFill>
                <a:latin typeface="Trebuchet MS" pitchFamily="34" charset="0"/>
              </a:rPr>
              <a:t>Preguntas que es necesario responder:</a:t>
            </a:r>
          </a:p>
        </p:txBody>
      </p:sp>
      <p:sp>
        <p:nvSpPr>
          <p:cNvPr id="36871" name="Oval 7"/>
          <p:cNvSpPr>
            <a:spLocks noChangeArrowheads="1"/>
          </p:cNvSpPr>
          <p:nvPr/>
        </p:nvSpPr>
        <p:spPr bwMode="auto">
          <a:xfrm>
            <a:off x="457200" y="4724400"/>
            <a:ext cx="1905000" cy="1295400"/>
          </a:xfrm>
          <a:prstGeom prst="ellipse">
            <a:avLst/>
          </a:prstGeom>
          <a:solidFill>
            <a:srgbClr val="DDDDDD"/>
          </a:solidFill>
          <a:ln w="9525">
            <a:solidFill>
              <a:schemeClr val="tx1"/>
            </a:solidFill>
            <a:round/>
            <a:headEnd/>
            <a:tailEnd/>
          </a:ln>
        </p:spPr>
        <p:txBody>
          <a:bodyPr wrap="none" anchor="ctr"/>
          <a:lstStyle/>
          <a:p>
            <a:endParaRPr lang="es-MX"/>
          </a:p>
        </p:txBody>
      </p:sp>
      <p:sp>
        <p:nvSpPr>
          <p:cNvPr id="36872" name="Text Box 8"/>
          <p:cNvSpPr txBox="1">
            <a:spLocks noChangeArrowheads="1"/>
          </p:cNvSpPr>
          <p:nvPr/>
        </p:nvSpPr>
        <p:spPr bwMode="auto">
          <a:xfrm>
            <a:off x="5953125" y="1916832"/>
            <a:ext cx="3190875" cy="830997"/>
          </a:xfrm>
          <a:prstGeom prst="rect">
            <a:avLst/>
          </a:prstGeom>
          <a:noFill/>
          <a:ln w="9525">
            <a:noFill/>
            <a:miter lim="800000"/>
            <a:headEnd/>
            <a:tailEnd/>
          </a:ln>
        </p:spPr>
        <p:txBody>
          <a:bodyPr>
            <a:spAutoFit/>
          </a:bodyPr>
          <a:lstStyle/>
          <a:p>
            <a:pPr algn="ctr" eaLnBrk="0" hangingPunct="0">
              <a:spcBef>
                <a:spcPct val="50000"/>
              </a:spcBef>
            </a:pPr>
            <a:r>
              <a:rPr lang="en-US" sz="2200" i="1" dirty="0">
                <a:latin typeface="Trebuchet MS" pitchFamily="34" charset="0"/>
              </a:rPr>
              <a:t>¿Cuál es la situación deseada</a:t>
            </a:r>
            <a:r>
              <a:rPr lang="en-US" sz="2400" i="1" dirty="0"/>
              <a:t>?</a:t>
            </a: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reeform 2"/>
          <p:cNvSpPr>
            <a:spLocks/>
          </p:cNvSpPr>
          <p:nvPr/>
        </p:nvSpPr>
        <p:spPr bwMode="auto">
          <a:xfrm>
            <a:off x="5508104" y="1196752"/>
            <a:ext cx="3238128" cy="3874368"/>
          </a:xfrm>
          <a:custGeom>
            <a:avLst/>
            <a:gdLst>
              <a:gd name="T0" fmla="*/ 0 w 3504"/>
              <a:gd name="T1" fmla="*/ 2147483647 h 2328"/>
              <a:gd name="T2" fmla="*/ 2147483647 w 3504"/>
              <a:gd name="T3" fmla="*/ 2147483647 h 2328"/>
              <a:gd name="T4" fmla="*/ 2147483647 w 3504"/>
              <a:gd name="T5" fmla="*/ 2147483647 h 2328"/>
              <a:gd name="T6" fmla="*/ 2147483647 w 3504"/>
              <a:gd name="T7" fmla="*/ 2147483647 h 2328"/>
              <a:gd name="T8" fmla="*/ 2147483647 w 3504"/>
              <a:gd name="T9" fmla="*/ 2147483647 h 2328"/>
              <a:gd name="T10" fmla="*/ 2147483647 w 3504"/>
              <a:gd name="T11" fmla="*/ 2147483647 h 2328"/>
              <a:gd name="T12" fmla="*/ 2147483647 w 3504"/>
              <a:gd name="T13" fmla="*/ 2147483647 h 2328"/>
              <a:gd name="T14" fmla="*/ 2147483647 w 3504"/>
              <a:gd name="T15" fmla="*/ 2147483647 h 2328"/>
              <a:gd name="T16" fmla="*/ 2147483647 w 3504"/>
              <a:gd name="T17" fmla="*/ 2147483647 h 23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04"/>
              <a:gd name="T28" fmla="*/ 0 h 2328"/>
              <a:gd name="T29" fmla="*/ 3504 w 3504"/>
              <a:gd name="T30" fmla="*/ 2328 h 232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04" h="2328">
                <a:moveTo>
                  <a:pt x="0" y="2328"/>
                </a:moveTo>
                <a:cubicBezTo>
                  <a:pt x="224" y="2192"/>
                  <a:pt x="448" y="2056"/>
                  <a:pt x="672" y="1992"/>
                </a:cubicBezTo>
                <a:cubicBezTo>
                  <a:pt x="896" y="1928"/>
                  <a:pt x="1160" y="2040"/>
                  <a:pt x="1344" y="1944"/>
                </a:cubicBezTo>
                <a:cubicBezTo>
                  <a:pt x="1528" y="1848"/>
                  <a:pt x="1600" y="1520"/>
                  <a:pt x="1776" y="1416"/>
                </a:cubicBezTo>
                <a:cubicBezTo>
                  <a:pt x="1952" y="1312"/>
                  <a:pt x="2256" y="1416"/>
                  <a:pt x="2400" y="1320"/>
                </a:cubicBezTo>
                <a:cubicBezTo>
                  <a:pt x="2544" y="1224"/>
                  <a:pt x="2544" y="928"/>
                  <a:pt x="2640" y="840"/>
                </a:cubicBezTo>
                <a:cubicBezTo>
                  <a:pt x="2736" y="752"/>
                  <a:pt x="2856" y="912"/>
                  <a:pt x="2976" y="792"/>
                </a:cubicBezTo>
                <a:cubicBezTo>
                  <a:pt x="3096" y="672"/>
                  <a:pt x="3272" y="240"/>
                  <a:pt x="3360" y="120"/>
                </a:cubicBezTo>
                <a:cubicBezTo>
                  <a:pt x="3448" y="0"/>
                  <a:pt x="3480" y="80"/>
                  <a:pt x="3504" y="72"/>
                </a:cubicBezTo>
              </a:path>
            </a:pathLst>
          </a:custGeom>
          <a:solidFill>
            <a:schemeClr val="accent2">
              <a:lumMod val="75000"/>
            </a:schemeClr>
          </a:solidFill>
          <a:ln w="38100" cap="flat" cmpd="sng">
            <a:solidFill>
              <a:schemeClr val="tx2">
                <a:lumMod val="50000"/>
              </a:schemeClr>
            </a:solidFill>
            <a:prstDash val="solid"/>
            <a:round/>
            <a:headEnd/>
            <a:tailEnd/>
          </a:ln>
        </p:spPr>
        <p:txBody>
          <a:bodyPr wrap="none" anchor="ctr"/>
          <a:lstStyle/>
          <a:p>
            <a:endParaRPr lang="es-SV"/>
          </a:p>
        </p:txBody>
      </p:sp>
      <p:sp>
        <p:nvSpPr>
          <p:cNvPr id="39939" name="Text Box 3"/>
          <p:cNvSpPr txBox="1">
            <a:spLocks noChangeArrowheads="1"/>
          </p:cNvSpPr>
          <p:nvPr/>
        </p:nvSpPr>
        <p:spPr bwMode="auto">
          <a:xfrm>
            <a:off x="5796136" y="4653136"/>
            <a:ext cx="3124200" cy="430887"/>
          </a:xfrm>
          <a:prstGeom prst="rect">
            <a:avLst/>
          </a:prstGeom>
          <a:noFill/>
          <a:ln w="9525">
            <a:noFill/>
            <a:miter lim="800000"/>
            <a:headEnd/>
            <a:tailEnd/>
          </a:ln>
        </p:spPr>
        <p:txBody>
          <a:bodyPr>
            <a:spAutoFit/>
          </a:bodyPr>
          <a:lstStyle/>
          <a:p>
            <a:pPr eaLnBrk="0" hangingPunct="0">
              <a:spcBef>
                <a:spcPct val="50000"/>
              </a:spcBef>
            </a:pPr>
            <a:r>
              <a:rPr lang="en-US" sz="2200" dirty="0">
                <a:solidFill>
                  <a:srgbClr val="002060"/>
                </a:solidFill>
                <a:latin typeface="Trebuchet MS" pitchFamily="34" charset="0"/>
              </a:rPr>
              <a:t>¿Qué camino seguir?</a:t>
            </a:r>
          </a:p>
        </p:txBody>
      </p:sp>
      <p:sp>
        <p:nvSpPr>
          <p:cNvPr id="39940" name="Text Box 4"/>
          <p:cNvSpPr txBox="1">
            <a:spLocks noChangeArrowheads="1"/>
          </p:cNvSpPr>
          <p:nvPr/>
        </p:nvSpPr>
        <p:spPr bwMode="auto">
          <a:xfrm>
            <a:off x="539552" y="2060848"/>
            <a:ext cx="5472608" cy="4324261"/>
          </a:xfrm>
          <a:prstGeom prst="rect">
            <a:avLst/>
          </a:prstGeom>
          <a:noFill/>
          <a:ln w="9525">
            <a:noFill/>
            <a:miter lim="800000"/>
            <a:headEnd/>
            <a:tailEnd/>
          </a:ln>
        </p:spPr>
        <p:txBody>
          <a:bodyPr wrap="square">
            <a:spAutoFit/>
          </a:bodyPr>
          <a:lstStyle/>
          <a:p>
            <a:pPr marL="457200" indent="-457200" eaLnBrk="0" hangingPunct="0">
              <a:spcBef>
                <a:spcPct val="50000"/>
              </a:spcBef>
              <a:buFont typeface="+mj-lt"/>
              <a:buAutoNum type="arabicPeriod"/>
            </a:pPr>
            <a:r>
              <a:rPr lang="en-US" sz="2200" dirty="0">
                <a:latin typeface="Trebuchet MS" pitchFamily="34" charset="0"/>
              </a:rPr>
              <a:t> </a:t>
            </a:r>
            <a:r>
              <a:rPr lang="es-NI" sz="2200" dirty="0">
                <a:latin typeface="Trebuchet MS" pitchFamily="34" charset="0"/>
              </a:rPr>
              <a:t>¿Qué sería necesario hacer para avanzar hacia la situación deseada? </a:t>
            </a:r>
          </a:p>
          <a:p>
            <a:pPr marL="457200" indent="-457200" eaLnBrk="0" hangingPunct="0">
              <a:spcBef>
                <a:spcPct val="50000"/>
              </a:spcBef>
              <a:buFont typeface="+mj-lt"/>
              <a:buAutoNum type="arabicPeriod"/>
            </a:pPr>
            <a:r>
              <a:rPr lang="es-NI" sz="2200" dirty="0">
                <a:latin typeface="Trebuchet MS" pitchFamily="34" charset="0"/>
              </a:rPr>
              <a:t>¿Qué cursos alternativos de acción tiene la institución para lograr sus objetivos?</a:t>
            </a:r>
          </a:p>
          <a:p>
            <a:pPr marL="457200" indent="-457200" eaLnBrk="0" hangingPunct="0">
              <a:spcBef>
                <a:spcPct val="50000"/>
              </a:spcBef>
              <a:buFont typeface="+mj-lt"/>
              <a:buAutoNum type="arabicPeriod"/>
            </a:pPr>
            <a:r>
              <a:rPr lang="es-NI" sz="2200" dirty="0">
                <a:latin typeface="Trebuchet MS" pitchFamily="34" charset="0"/>
              </a:rPr>
              <a:t>¿Qué recursos - financieros y humanos  - se necesitan para implementar las distintas alternativas? </a:t>
            </a:r>
          </a:p>
          <a:p>
            <a:pPr marL="457200" indent="-457200" eaLnBrk="0" hangingPunct="0">
              <a:spcBef>
                <a:spcPct val="50000"/>
              </a:spcBef>
              <a:buFont typeface="+mj-lt"/>
              <a:buAutoNum type="arabicPeriod"/>
            </a:pPr>
            <a:r>
              <a:rPr lang="es-NI" sz="2200" dirty="0">
                <a:latin typeface="Trebuchet MS" pitchFamily="34" charset="0"/>
              </a:rPr>
              <a:t>¿Está la institución en condiciones de asumir esos costos?  Está en condiciones de </a:t>
            </a:r>
            <a:r>
              <a:rPr lang="es-NI" sz="2200" i="1" dirty="0">
                <a:latin typeface="Trebuchet MS" pitchFamily="34" charset="0"/>
              </a:rPr>
              <a:t>no</a:t>
            </a:r>
            <a:r>
              <a:rPr lang="es-NI" sz="2200" dirty="0">
                <a:latin typeface="Trebuchet MS" pitchFamily="34" charset="0"/>
              </a:rPr>
              <a:t> asumirlos?</a:t>
            </a: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reeform 2"/>
          <p:cNvSpPr>
            <a:spLocks/>
          </p:cNvSpPr>
          <p:nvPr/>
        </p:nvSpPr>
        <p:spPr bwMode="auto">
          <a:xfrm>
            <a:off x="1828800" y="1066800"/>
            <a:ext cx="5181600" cy="4038600"/>
          </a:xfrm>
          <a:custGeom>
            <a:avLst/>
            <a:gdLst>
              <a:gd name="T0" fmla="*/ 0 w 3504"/>
              <a:gd name="T1" fmla="*/ 2147483647 h 2328"/>
              <a:gd name="T2" fmla="*/ 2147483647 w 3504"/>
              <a:gd name="T3" fmla="*/ 2147483647 h 2328"/>
              <a:gd name="T4" fmla="*/ 2147483647 w 3504"/>
              <a:gd name="T5" fmla="*/ 2147483647 h 2328"/>
              <a:gd name="T6" fmla="*/ 2147483647 w 3504"/>
              <a:gd name="T7" fmla="*/ 2147483647 h 2328"/>
              <a:gd name="T8" fmla="*/ 2147483647 w 3504"/>
              <a:gd name="T9" fmla="*/ 2147483647 h 2328"/>
              <a:gd name="T10" fmla="*/ 2147483647 w 3504"/>
              <a:gd name="T11" fmla="*/ 2147483647 h 2328"/>
              <a:gd name="T12" fmla="*/ 2147483647 w 3504"/>
              <a:gd name="T13" fmla="*/ 2147483647 h 2328"/>
              <a:gd name="T14" fmla="*/ 2147483647 w 3504"/>
              <a:gd name="T15" fmla="*/ 2147483647 h 2328"/>
              <a:gd name="T16" fmla="*/ 2147483647 w 3504"/>
              <a:gd name="T17" fmla="*/ 2147483647 h 23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04"/>
              <a:gd name="T28" fmla="*/ 0 h 2328"/>
              <a:gd name="T29" fmla="*/ 3504 w 3504"/>
              <a:gd name="T30" fmla="*/ 2328 h 232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04" h="2328">
                <a:moveTo>
                  <a:pt x="0" y="2328"/>
                </a:moveTo>
                <a:cubicBezTo>
                  <a:pt x="224" y="2192"/>
                  <a:pt x="448" y="2056"/>
                  <a:pt x="672" y="1992"/>
                </a:cubicBezTo>
                <a:cubicBezTo>
                  <a:pt x="896" y="1928"/>
                  <a:pt x="1160" y="2040"/>
                  <a:pt x="1344" y="1944"/>
                </a:cubicBezTo>
                <a:cubicBezTo>
                  <a:pt x="1528" y="1848"/>
                  <a:pt x="1600" y="1520"/>
                  <a:pt x="1776" y="1416"/>
                </a:cubicBezTo>
                <a:cubicBezTo>
                  <a:pt x="1952" y="1312"/>
                  <a:pt x="2256" y="1416"/>
                  <a:pt x="2400" y="1320"/>
                </a:cubicBezTo>
                <a:cubicBezTo>
                  <a:pt x="2544" y="1224"/>
                  <a:pt x="2544" y="928"/>
                  <a:pt x="2640" y="840"/>
                </a:cubicBezTo>
                <a:cubicBezTo>
                  <a:pt x="2736" y="752"/>
                  <a:pt x="2856" y="912"/>
                  <a:pt x="2976" y="792"/>
                </a:cubicBezTo>
                <a:cubicBezTo>
                  <a:pt x="3096" y="672"/>
                  <a:pt x="3272" y="240"/>
                  <a:pt x="3360" y="120"/>
                </a:cubicBezTo>
                <a:cubicBezTo>
                  <a:pt x="3448" y="0"/>
                  <a:pt x="3480" y="80"/>
                  <a:pt x="3504" y="72"/>
                </a:cubicBezTo>
              </a:path>
            </a:pathLst>
          </a:custGeom>
          <a:noFill/>
          <a:ln w="38100" cmpd="sng">
            <a:solidFill>
              <a:schemeClr val="tx1"/>
            </a:solidFill>
            <a:round/>
            <a:headEnd/>
            <a:tailEnd/>
          </a:ln>
        </p:spPr>
        <p:txBody>
          <a:bodyPr wrap="none" anchor="ctr"/>
          <a:lstStyle/>
          <a:p>
            <a:endParaRPr lang="es-SV"/>
          </a:p>
        </p:txBody>
      </p:sp>
      <p:sp>
        <p:nvSpPr>
          <p:cNvPr id="40963" name="Oval 3"/>
          <p:cNvSpPr>
            <a:spLocks noChangeArrowheads="1"/>
          </p:cNvSpPr>
          <p:nvPr/>
        </p:nvSpPr>
        <p:spPr bwMode="auto">
          <a:xfrm>
            <a:off x="6324600" y="304800"/>
            <a:ext cx="2362200" cy="1447800"/>
          </a:xfrm>
          <a:prstGeom prst="ellipse">
            <a:avLst/>
          </a:prstGeom>
          <a:solidFill>
            <a:schemeClr val="tx2">
              <a:lumMod val="20000"/>
              <a:lumOff val="80000"/>
            </a:schemeClr>
          </a:solidFill>
          <a:ln w="9525">
            <a:solidFill>
              <a:schemeClr val="tx1"/>
            </a:solidFill>
            <a:round/>
            <a:headEnd/>
            <a:tailEnd/>
          </a:ln>
        </p:spPr>
        <p:txBody>
          <a:bodyPr wrap="none" anchor="ctr"/>
          <a:lstStyle/>
          <a:p>
            <a:endParaRPr lang="es-MX"/>
          </a:p>
        </p:txBody>
      </p:sp>
      <p:sp>
        <p:nvSpPr>
          <p:cNvPr id="40964" name="Oval 4"/>
          <p:cNvSpPr>
            <a:spLocks noChangeArrowheads="1"/>
          </p:cNvSpPr>
          <p:nvPr/>
        </p:nvSpPr>
        <p:spPr bwMode="auto">
          <a:xfrm>
            <a:off x="381000" y="5029200"/>
            <a:ext cx="2286000" cy="1447800"/>
          </a:xfrm>
          <a:prstGeom prst="ellipse">
            <a:avLst/>
          </a:prstGeom>
          <a:solidFill>
            <a:srgbClr val="DDDDDD"/>
          </a:solidFill>
          <a:ln w="9525">
            <a:solidFill>
              <a:schemeClr val="tx1"/>
            </a:solidFill>
            <a:round/>
            <a:headEnd/>
            <a:tailEnd/>
          </a:ln>
        </p:spPr>
        <p:txBody>
          <a:bodyPr wrap="none" anchor="ctr"/>
          <a:lstStyle/>
          <a:p>
            <a:pPr algn="ctr" eaLnBrk="0" hangingPunct="0"/>
            <a:endParaRPr lang="es-NI" sz="2400">
              <a:latin typeface="Times New Roman" pitchFamily="18" charset="0"/>
            </a:endParaRPr>
          </a:p>
        </p:txBody>
      </p:sp>
      <p:sp>
        <p:nvSpPr>
          <p:cNvPr id="40965" name="Text Box 5"/>
          <p:cNvSpPr txBox="1">
            <a:spLocks noChangeArrowheads="1"/>
          </p:cNvSpPr>
          <p:nvPr/>
        </p:nvSpPr>
        <p:spPr bwMode="auto">
          <a:xfrm>
            <a:off x="6400800" y="1447800"/>
            <a:ext cx="2362200" cy="457200"/>
          </a:xfrm>
          <a:prstGeom prst="rect">
            <a:avLst/>
          </a:prstGeom>
          <a:noFill/>
          <a:ln w="9525">
            <a:noFill/>
            <a:miter lim="800000"/>
            <a:headEnd/>
            <a:tailEnd/>
          </a:ln>
        </p:spPr>
        <p:txBody>
          <a:bodyPr>
            <a:spAutoFit/>
          </a:bodyPr>
          <a:lstStyle/>
          <a:p>
            <a:pPr eaLnBrk="0" hangingPunct="0">
              <a:spcBef>
                <a:spcPct val="50000"/>
              </a:spcBef>
            </a:pPr>
            <a:endParaRPr lang="es-NI" sz="2400" i="1">
              <a:latin typeface="Times New Roman" pitchFamily="18" charset="0"/>
            </a:endParaRPr>
          </a:p>
        </p:txBody>
      </p:sp>
      <p:sp>
        <p:nvSpPr>
          <p:cNvPr id="40966" name="Rectangle 6"/>
          <p:cNvSpPr>
            <a:spLocks noChangeArrowheads="1"/>
          </p:cNvSpPr>
          <p:nvPr/>
        </p:nvSpPr>
        <p:spPr bwMode="auto">
          <a:xfrm>
            <a:off x="467544" y="5301208"/>
            <a:ext cx="1887537" cy="1107996"/>
          </a:xfrm>
          <a:prstGeom prst="rect">
            <a:avLst/>
          </a:prstGeom>
          <a:noFill/>
          <a:ln w="9525">
            <a:noFill/>
            <a:miter lim="800000"/>
            <a:headEnd/>
            <a:tailEnd/>
          </a:ln>
        </p:spPr>
        <p:txBody>
          <a:bodyPr>
            <a:spAutoFit/>
          </a:bodyPr>
          <a:lstStyle/>
          <a:p>
            <a:pPr algn="ctr" eaLnBrk="0" hangingPunct="0"/>
            <a:r>
              <a:rPr lang="en-US" sz="2200" dirty="0">
                <a:solidFill>
                  <a:srgbClr val="000000"/>
                </a:solidFill>
                <a:latin typeface="Trebuchet MS" pitchFamily="34" charset="0"/>
              </a:rPr>
              <a:t>¿Cuál es la situación actual?</a:t>
            </a:r>
          </a:p>
        </p:txBody>
      </p:sp>
      <p:sp>
        <p:nvSpPr>
          <p:cNvPr id="40967" name="Rectangle 7"/>
          <p:cNvSpPr>
            <a:spLocks noChangeArrowheads="1"/>
          </p:cNvSpPr>
          <p:nvPr/>
        </p:nvSpPr>
        <p:spPr bwMode="auto">
          <a:xfrm>
            <a:off x="6400800" y="457200"/>
            <a:ext cx="2238375" cy="1107996"/>
          </a:xfrm>
          <a:prstGeom prst="rect">
            <a:avLst/>
          </a:prstGeom>
          <a:noFill/>
          <a:ln w="9525">
            <a:noFill/>
            <a:miter lim="800000"/>
            <a:headEnd/>
            <a:tailEnd/>
          </a:ln>
        </p:spPr>
        <p:txBody>
          <a:bodyPr>
            <a:spAutoFit/>
          </a:bodyPr>
          <a:lstStyle/>
          <a:p>
            <a:pPr algn="ctr" eaLnBrk="0" hangingPunct="0"/>
            <a:r>
              <a:rPr lang="en-US" sz="2200" b="1" i="1" dirty="0">
                <a:solidFill>
                  <a:srgbClr val="000000"/>
                </a:solidFill>
                <a:latin typeface="Trebuchet MS" pitchFamily="34" charset="0"/>
              </a:rPr>
              <a:t>¿Cuál es</a:t>
            </a:r>
          </a:p>
          <a:p>
            <a:pPr algn="ctr" eaLnBrk="0" hangingPunct="0"/>
            <a:r>
              <a:rPr lang="en-US" sz="2200" b="1" i="1" dirty="0">
                <a:solidFill>
                  <a:srgbClr val="000000"/>
                </a:solidFill>
                <a:latin typeface="Trebuchet MS" pitchFamily="34" charset="0"/>
              </a:rPr>
              <a:t>la situación deseada?</a:t>
            </a:r>
            <a:r>
              <a:rPr lang="en-US" sz="2200" i="1" dirty="0">
                <a:solidFill>
                  <a:srgbClr val="000000"/>
                </a:solidFill>
                <a:latin typeface="Trebuchet MS" pitchFamily="34" charset="0"/>
              </a:rPr>
              <a:t>     </a:t>
            </a:r>
          </a:p>
        </p:txBody>
      </p:sp>
      <p:sp>
        <p:nvSpPr>
          <p:cNvPr id="40968" name="Text Box 8"/>
          <p:cNvSpPr txBox="1">
            <a:spLocks noChangeArrowheads="1"/>
          </p:cNvSpPr>
          <p:nvPr/>
        </p:nvSpPr>
        <p:spPr bwMode="auto">
          <a:xfrm>
            <a:off x="755576" y="2348880"/>
            <a:ext cx="3276600" cy="1785104"/>
          </a:xfrm>
          <a:prstGeom prst="rect">
            <a:avLst/>
          </a:prstGeom>
          <a:noFill/>
          <a:ln w="9525">
            <a:noFill/>
            <a:miter lim="800000"/>
            <a:headEnd/>
            <a:tailEnd/>
          </a:ln>
        </p:spPr>
        <p:txBody>
          <a:bodyPr>
            <a:spAutoFit/>
          </a:bodyPr>
          <a:lstStyle/>
          <a:p>
            <a:pPr eaLnBrk="0" hangingPunct="0">
              <a:spcBef>
                <a:spcPct val="50000"/>
              </a:spcBef>
            </a:pPr>
            <a:r>
              <a:rPr lang="es-NI" sz="2200" b="1" i="1" dirty="0">
                <a:solidFill>
                  <a:srgbClr val="000000"/>
                </a:solidFill>
                <a:latin typeface="Trebuchet MS" pitchFamily="34" charset="0"/>
              </a:rPr>
              <a:t>¿Qué camino seguir?</a:t>
            </a:r>
          </a:p>
          <a:p>
            <a:pPr eaLnBrk="0" hangingPunct="0">
              <a:buFontTx/>
              <a:buChar char="•"/>
            </a:pPr>
            <a:r>
              <a:rPr lang="es-NI" sz="2200" dirty="0">
                <a:solidFill>
                  <a:srgbClr val="000000"/>
                </a:solidFill>
                <a:latin typeface="Trebuchet MS" pitchFamily="34" charset="0"/>
              </a:rPr>
              <a:t>Análisis institucional</a:t>
            </a:r>
          </a:p>
          <a:p>
            <a:pPr eaLnBrk="0" hangingPunct="0">
              <a:buFontTx/>
              <a:buChar char="•"/>
            </a:pPr>
            <a:r>
              <a:rPr lang="es-NI" sz="2200" dirty="0">
                <a:solidFill>
                  <a:srgbClr val="000000"/>
                </a:solidFill>
                <a:latin typeface="Trebuchet MS" pitchFamily="34" charset="0"/>
              </a:rPr>
              <a:t>Gestión del cambio</a:t>
            </a:r>
          </a:p>
          <a:p>
            <a:pPr eaLnBrk="0" hangingPunct="0">
              <a:buFontTx/>
              <a:buChar char="•"/>
            </a:pPr>
            <a:r>
              <a:rPr lang="es-NI" sz="2200" dirty="0">
                <a:solidFill>
                  <a:srgbClr val="000000"/>
                </a:solidFill>
                <a:latin typeface="Trebuchet MS" pitchFamily="34" charset="0"/>
              </a:rPr>
              <a:t>Planificación</a:t>
            </a:r>
          </a:p>
          <a:p>
            <a:pPr eaLnBrk="0" hangingPunct="0">
              <a:buFontTx/>
              <a:buChar char="•"/>
            </a:pPr>
            <a:r>
              <a:rPr lang="es-NI" sz="2200" dirty="0">
                <a:solidFill>
                  <a:srgbClr val="000000"/>
                </a:solidFill>
                <a:latin typeface="Trebuchet MS" pitchFamily="34" charset="0"/>
              </a:rPr>
              <a:t>Control y seguimiento</a:t>
            </a:r>
            <a:endParaRPr lang="es-NI" sz="2200" b="1" i="1" dirty="0">
              <a:solidFill>
                <a:srgbClr val="000000"/>
              </a:solidFill>
              <a:latin typeface="Trebuchet MS" pitchFamily="34" charset="0"/>
            </a:endParaRPr>
          </a:p>
        </p:txBody>
      </p:sp>
      <p:sp>
        <p:nvSpPr>
          <p:cNvPr id="40969" name="Text Box 9"/>
          <p:cNvSpPr txBox="1">
            <a:spLocks noChangeArrowheads="1"/>
          </p:cNvSpPr>
          <p:nvPr/>
        </p:nvSpPr>
        <p:spPr bwMode="auto">
          <a:xfrm>
            <a:off x="467544" y="1052736"/>
            <a:ext cx="3810000" cy="1077218"/>
          </a:xfrm>
          <a:prstGeom prst="rect">
            <a:avLst/>
          </a:prstGeom>
          <a:noFill/>
          <a:ln w="9525">
            <a:noFill/>
            <a:miter lim="800000"/>
            <a:headEnd/>
            <a:tailEnd/>
          </a:ln>
        </p:spPr>
        <p:txBody>
          <a:bodyPr>
            <a:spAutoFit/>
          </a:bodyPr>
          <a:lstStyle/>
          <a:p>
            <a:pPr eaLnBrk="0" hangingPunct="0">
              <a:spcBef>
                <a:spcPct val="50000"/>
              </a:spcBef>
            </a:pPr>
            <a:r>
              <a:rPr lang="es-NI" sz="3200" dirty="0">
                <a:solidFill>
                  <a:srgbClr val="002060"/>
                </a:solidFill>
                <a:latin typeface="Trebuchet MS" pitchFamily="34" charset="0"/>
              </a:rPr>
              <a:t>Instrumentos para abordar el tema:</a:t>
            </a:r>
          </a:p>
        </p:txBody>
      </p:sp>
      <p:sp>
        <p:nvSpPr>
          <p:cNvPr id="40970" name="Text Box 10"/>
          <p:cNvSpPr txBox="1">
            <a:spLocks noChangeArrowheads="1"/>
          </p:cNvSpPr>
          <p:nvPr/>
        </p:nvSpPr>
        <p:spPr bwMode="auto">
          <a:xfrm>
            <a:off x="6156325" y="2362200"/>
            <a:ext cx="2682875" cy="1138773"/>
          </a:xfrm>
          <a:prstGeom prst="rect">
            <a:avLst/>
          </a:prstGeom>
          <a:noFill/>
          <a:ln w="9525">
            <a:noFill/>
            <a:miter lim="800000"/>
            <a:headEnd/>
            <a:tailEnd/>
          </a:ln>
        </p:spPr>
        <p:txBody>
          <a:bodyPr>
            <a:spAutoFit/>
          </a:bodyPr>
          <a:lstStyle/>
          <a:p>
            <a:pPr eaLnBrk="0" hangingPunct="0">
              <a:buFontTx/>
              <a:buChar char="•"/>
            </a:pPr>
            <a:r>
              <a:rPr lang="es-ES_tradnl" sz="2400" dirty="0">
                <a:latin typeface="Times New Roman" pitchFamily="18" charset="0"/>
              </a:rPr>
              <a:t> </a:t>
            </a:r>
            <a:r>
              <a:rPr lang="es-ES_tradnl" sz="2200" dirty="0">
                <a:latin typeface="Trebuchet MS" pitchFamily="34" charset="0"/>
              </a:rPr>
              <a:t>Propósitos y fines</a:t>
            </a:r>
          </a:p>
          <a:p>
            <a:pPr eaLnBrk="0" hangingPunct="0">
              <a:buFontTx/>
              <a:buChar char="•"/>
            </a:pPr>
            <a:r>
              <a:rPr lang="es-ES_tradnl" sz="2200" dirty="0">
                <a:latin typeface="Trebuchet MS" pitchFamily="34" charset="0"/>
              </a:rPr>
              <a:t> Definición de calidad</a:t>
            </a:r>
          </a:p>
        </p:txBody>
      </p:sp>
      <p:sp>
        <p:nvSpPr>
          <p:cNvPr id="40971" name="Text Box 11"/>
          <p:cNvSpPr txBox="1">
            <a:spLocks noChangeArrowheads="1"/>
          </p:cNvSpPr>
          <p:nvPr/>
        </p:nvSpPr>
        <p:spPr bwMode="auto">
          <a:xfrm>
            <a:off x="2916238" y="5229225"/>
            <a:ext cx="3116262" cy="1107996"/>
          </a:xfrm>
          <a:prstGeom prst="rect">
            <a:avLst/>
          </a:prstGeom>
          <a:noFill/>
          <a:ln w="9525">
            <a:noFill/>
            <a:miter lim="800000"/>
            <a:headEnd/>
            <a:tailEnd/>
          </a:ln>
        </p:spPr>
        <p:txBody>
          <a:bodyPr>
            <a:spAutoFit/>
          </a:bodyPr>
          <a:lstStyle/>
          <a:p>
            <a:pPr eaLnBrk="0" hangingPunct="0">
              <a:buFontTx/>
              <a:buChar char="•"/>
            </a:pPr>
            <a:r>
              <a:rPr lang="es-ES_tradnl" sz="2200" dirty="0">
                <a:latin typeface="Trebuchet MS" pitchFamily="34" charset="0"/>
              </a:rPr>
              <a:t>Análisis institucional</a:t>
            </a:r>
          </a:p>
          <a:p>
            <a:pPr eaLnBrk="0" hangingPunct="0">
              <a:buFontTx/>
              <a:buChar char="•"/>
            </a:pPr>
            <a:r>
              <a:rPr lang="es-ES_tradnl" sz="2200" dirty="0">
                <a:latin typeface="Trebuchet MS" pitchFamily="34" charset="0"/>
              </a:rPr>
              <a:t>Autoevaluación</a:t>
            </a:r>
          </a:p>
          <a:p>
            <a:pPr eaLnBrk="0" hangingPunct="0">
              <a:buFontTx/>
              <a:buChar char="•"/>
            </a:pPr>
            <a:r>
              <a:rPr lang="es-ES_tradnl" sz="2200" dirty="0">
                <a:latin typeface="Trebuchet MS" pitchFamily="34" charset="0"/>
              </a:rPr>
              <a:t>Evaluación externa</a:t>
            </a: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755576" y="1340768"/>
            <a:ext cx="7416824" cy="4985980"/>
          </a:xfrm>
          <a:prstGeom prst="rect">
            <a:avLst/>
          </a:prstGeom>
          <a:noFill/>
          <a:ln w="9525">
            <a:noFill/>
            <a:miter lim="800000"/>
            <a:headEnd/>
            <a:tailEnd/>
          </a:ln>
        </p:spPr>
        <p:txBody>
          <a:bodyPr wrap="square">
            <a:spAutoFit/>
          </a:bodyPr>
          <a:lstStyle/>
          <a:p>
            <a:pPr eaLnBrk="0" hangingPunct="0"/>
            <a:r>
              <a:rPr lang="es-ES_tradnl" sz="3200" dirty="0">
                <a:solidFill>
                  <a:srgbClr val="000066"/>
                </a:solidFill>
                <a:latin typeface="Trebuchet MS" pitchFamily="34" charset="0"/>
              </a:rPr>
              <a:t>AUTOEVALUACIÓN, es</a:t>
            </a:r>
          </a:p>
          <a:p>
            <a:pPr eaLnBrk="0" hangingPunct="0"/>
            <a:endParaRPr lang="es-ES_tradnl" sz="2200" dirty="0">
              <a:latin typeface="Trebuchet MS" pitchFamily="34" charset="0"/>
            </a:endParaRPr>
          </a:p>
          <a:p>
            <a:pPr algn="just" eaLnBrk="0" hangingPunct="0">
              <a:buFontTx/>
              <a:buChar char="•"/>
            </a:pPr>
            <a:r>
              <a:rPr lang="es-MX" sz="2200" dirty="0">
                <a:latin typeface="Trebuchet MS" pitchFamily="34" charset="0"/>
              </a:rPr>
              <a:t> un proceso de evaluación, mediante el cual una unidad, programa o institución, </a:t>
            </a:r>
          </a:p>
          <a:p>
            <a:pPr algn="just" eaLnBrk="0" hangingPunct="0"/>
            <a:endParaRPr lang="es-MX" sz="2200" dirty="0">
              <a:latin typeface="Trebuchet MS" pitchFamily="34" charset="0"/>
            </a:endParaRPr>
          </a:p>
          <a:p>
            <a:pPr algn="just" eaLnBrk="0" hangingPunct="0">
              <a:buFontTx/>
              <a:buChar char="•"/>
            </a:pPr>
            <a:r>
              <a:rPr lang="es-MX" sz="2200" dirty="0">
                <a:latin typeface="Trebuchet MS" pitchFamily="34" charset="0"/>
              </a:rPr>
              <a:t> reúne y analiza información sustantiva acerca de sí misma, </a:t>
            </a:r>
          </a:p>
          <a:p>
            <a:pPr algn="just" eaLnBrk="0" hangingPunct="0"/>
            <a:endParaRPr lang="es-MX" sz="2200" dirty="0">
              <a:latin typeface="Trebuchet MS" pitchFamily="34" charset="0"/>
            </a:endParaRPr>
          </a:p>
          <a:p>
            <a:pPr algn="just" eaLnBrk="0" hangingPunct="0">
              <a:buFontTx/>
              <a:buChar char="•"/>
            </a:pPr>
            <a:r>
              <a:rPr lang="es-MX" sz="2200" dirty="0">
                <a:latin typeface="Trebuchet MS" pitchFamily="34" charset="0"/>
              </a:rPr>
              <a:t> la contrasta con sus propósitos declarados y un conjunto de estándares previamente definidos y aceptados, </a:t>
            </a:r>
          </a:p>
          <a:p>
            <a:pPr algn="just" eaLnBrk="0" hangingPunct="0"/>
            <a:endParaRPr lang="es-MX" sz="2200" dirty="0">
              <a:latin typeface="Trebuchet MS" pitchFamily="34" charset="0"/>
            </a:endParaRPr>
          </a:p>
          <a:p>
            <a:pPr algn="just" eaLnBrk="0" hangingPunct="0">
              <a:buFontTx/>
              <a:buChar char="•"/>
            </a:pPr>
            <a:r>
              <a:rPr lang="es-MX" sz="2200" dirty="0">
                <a:latin typeface="Trebuchet MS" pitchFamily="34" charset="0"/>
              </a:rPr>
              <a:t> con el fin de apoyar la toma de decisiones.</a:t>
            </a:r>
          </a:p>
          <a:p>
            <a:pPr eaLnBrk="0" hangingPunct="0"/>
            <a:endParaRPr lang="es-ES_tradnl" sz="2200" dirty="0">
              <a:latin typeface="Trebuchet MS" pitchFamily="34" charset="0"/>
            </a:endParaRPr>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texto"/>
          <p:cNvSpPr>
            <a:spLocks noGrp="1"/>
          </p:cNvSpPr>
          <p:nvPr>
            <p:ph type="body" idx="12"/>
          </p:nvPr>
        </p:nvSpPr>
        <p:spPr>
          <a:xfrm>
            <a:off x="611560" y="2060848"/>
            <a:ext cx="7805284" cy="4464496"/>
          </a:xfrm>
        </p:spPr>
        <p:txBody>
          <a:bodyPr>
            <a:normAutofit fontScale="62500" lnSpcReduction="20000"/>
          </a:bodyPr>
          <a:lstStyle/>
          <a:p>
            <a:endParaRPr lang="es-MX" sz="2200" dirty="0" smtClean="0">
              <a:latin typeface="Trebuchet MS" pitchFamily="34" charset="0"/>
            </a:endParaRPr>
          </a:p>
          <a:p>
            <a:endParaRPr lang="es-MX" sz="2200" dirty="0" smtClean="0">
              <a:latin typeface="Trebuchet MS" pitchFamily="34" charset="0"/>
            </a:endParaRPr>
          </a:p>
          <a:p>
            <a:pPr>
              <a:buFont typeface="Arial" pitchFamily="34" charset="0"/>
              <a:buChar char="•"/>
            </a:pPr>
            <a:endParaRPr lang="es-MX" sz="2800" dirty="0" smtClean="0">
              <a:latin typeface="Trebuchet MS" pitchFamily="34" charset="0"/>
            </a:endParaRPr>
          </a:p>
          <a:p>
            <a:pPr>
              <a:buFont typeface="Arial" pitchFamily="34" charset="0"/>
              <a:buChar char="•"/>
            </a:pPr>
            <a:r>
              <a:rPr lang="es-MX" sz="3500" dirty="0" smtClean="0">
                <a:latin typeface="Trebuchet MS" pitchFamily="34" charset="0"/>
              </a:rPr>
              <a:t>Un proceso cíclico.</a:t>
            </a:r>
          </a:p>
          <a:p>
            <a:pPr>
              <a:buFont typeface="Arial" pitchFamily="34" charset="0"/>
              <a:buChar char="•"/>
            </a:pPr>
            <a:endParaRPr lang="es-MX" sz="3500" dirty="0" smtClean="0">
              <a:latin typeface="Trebuchet MS" pitchFamily="34" charset="0"/>
            </a:endParaRPr>
          </a:p>
          <a:p>
            <a:pPr>
              <a:buFont typeface="Arial" pitchFamily="34" charset="0"/>
              <a:buChar char="•"/>
            </a:pPr>
            <a:r>
              <a:rPr lang="es-MX" sz="3500" dirty="0" smtClean="0">
                <a:latin typeface="Trebuchet MS" pitchFamily="34" charset="0"/>
              </a:rPr>
              <a:t>Internamente participativo.</a:t>
            </a:r>
          </a:p>
          <a:p>
            <a:pPr>
              <a:buFont typeface="Arial" pitchFamily="34" charset="0"/>
              <a:buChar char="•"/>
            </a:pPr>
            <a:endParaRPr lang="es-MX" sz="3500" dirty="0" smtClean="0">
              <a:latin typeface="Trebuchet MS" pitchFamily="34" charset="0"/>
            </a:endParaRPr>
          </a:p>
          <a:p>
            <a:pPr>
              <a:buFont typeface="Arial" pitchFamily="34" charset="0"/>
              <a:buChar char="•"/>
            </a:pPr>
            <a:r>
              <a:rPr lang="es-MX" sz="3500" dirty="0" smtClean="0">
                <a:latin typeface="Trebuchet MS" pitchFamily="34" charset="0"/>
              </a:rPr>
              <a:t>Externamente validado.</a:t>
            </a:r>
          </a:p>
          <a:p>
            <a:pPr>
              <a:buFont typeface="Arial" pitchFamily="34" charset="0"/>
              <a:buChar char="•"/>
            </a:pPr>
            <a:endParaRPr lang="es-MX" sz="3500" dirty="0" smtClean="0">
              <a:latin typeface="Trebuchet MS" pitchFamily="34" charset="0"/>
            </a:endParaRPr>
          </a:p>
          <a:p>
            <a:pPr algn="just">
              <a:buFont typeface="Arial" pitchFamily="34" charset="0"/>
              <a:buChar char="•"/>
            </a:pPr>
            <a:r>
              <a:rPr lang="es-MX" sz="3500" dirty="0" smtClean="0">
                <a:latin typeface="Trebuchet MS" pitchFamily="34" charset="0"/>
              </a:rPr>
              <a:t>Destinado a identificar y poner en prácticas acciones especificas que respondiendo a criterios de evaluación adecuados, explícitos y aceptados permitan alcanzar, mantener y mejorar niveles de calidad necesarios para el pleno desarrollo del proyecto institucional.</a:t>
            </a:r>
          </a:p>
          <a:p>
            <a:endParaRPr lang="es-MX" sz="3500" dirty="0" smtClean="0">
              <a:latin typeface="Trebuchet MS" pitchFamily="34" charset="0"/>
            </a:endParaRPr>
          </a:p>
          <a:p>
            <a:endParaRPr lang="es-MX" sz="2200" dirty="0" smtClean="0">
              <a:latin typeface="Trebuchet MS" pitchFamily="34" charset="0"/>
            </a:endParaRPr>
          </a:p>
          <a:p>
            <a:endParaRPr lang="es-MX" sz="2200" dirty="0" smtClean="0">
              <a:latin typeface="Trebuchet MS" pitchFamily="34" charset="0"/>
            </a:endParaRPr>
          </a:p>
          <a:p>
            <a:endParaRPr lang="es-MX" sz="2200" dirty="0">
              <a:latin typeface="Trebuchet MS" pitchFamily="34" charset="0"/>
            </a:endParaRPr>
          </a:p>
        </p:txBody>
      </p:sp>
      <p:sp>
        <p:nvSpPr>
          <p:cNvPr id="4" name="3 Título"/>
          <p:cNvSpPr>
            <a:spLocks noGrp="1"/>
          </p:cNvSpPr>
          <p:nvPr>
            <p:ph type="ctrTitle"/>
          </p:nvPr>
        </p:nvSpPr>
        <p:spPr>
          <a:xfrm>
            <a:off x="0" y="1052736"/>
            <a:ext cx="7772400" cy="885825"/>
          </a:xfrm>
        </p:spPr>
        <p:txBody>
          <a:bodyPr>
            <a:normAutofit fontScale="90000"/>
          </a:bodyPr>
          <a:lstStyle/>
          <a:p>
            <a:r>
              <a:rPr lang="es-MX" sz="3200" dirty="0" smtClean="0">
                <a:solidFill>
                  <a:srgbClr val="002060"/>
                </a:solidFill>
                <a:latin typeface="Trebuchet MS" pitchFamily="34" charset="0"/>
              </a:rPr>
              <a:t>En un contexto de autoregulación, esta debe entenderse como:</a:t>
            </a:r>
            <a:endParaRPr lang="es-MX" sz="3200" dirty="0">
              <a:solidFill>
                <a:srgbClr val="002060"/>
              </a:solidFill>
              <a:latin typeface="Trebuchet MS" pitchFamily="34" charset="0"/>
            </a:endParaRPr>
          </a:p>
        </p:txBody>
      </p:sp>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395536" y="1196752"/>
            <a:ext cx="7391400" cy="592138"/>
          </a:xfrm>
          <a:prstGeom prst="rect">
            <a:avLst/>
          </a:prstGeom>
          <a:noFill/>
          <a:ln w="12700">
            <a:noFill/>
            <a:miter lim="800000"/>
            <a:headEnd/>
            <a:tailEnd/>
          </a:ln>
        </p:spPr>
        <p:txBody>
          <a:bodyPr>
            <a:spAutoFit/>
          </a:bodyPr>
          <a:lstStyle/>
          <a:p>
            <a:pPr eaLnBrk="0" hangingPunct="0">
              <a:spcBef>
                <a:spcPct val="50000"/>
              </a:spcBef>
            </a:pPr>
            <a:r>
              <a:rPr lang="en-US" sz="3200" dirty="0">
                <a:latin typeface="Times New Roman" pitchFamily="18" charset="0"/>
              </a:rPr>
              <a:t>                  </a:t>
            </a:r>
            <a:r>
              <a:rPr lang="en-US" sz="3200" dirty="0">
                <a:solidFill>
                  <a:srgbClr val="000066"/>
                </a:solidFill>
                <a:latin typeface="Trebuchet MS" pitchFamily="34" charset="0"/>
              </a:rPr>
              <a:t>REGLAS BÁSICAS</a:t>
            </a:r>
          </a:p>
        </p:txBody>
      </p:sp>
      <p:sp>
        <p:nvSpPr>
          <p:cNvPr id="6" name="5 Título"/>
          <p:cNvSpPr>
            <a:spLocks noGrp="1"/>
          </p:cNvSpPr>
          <p:nvPr>
            <p:ph type="title"/>
          </p:nvPr>
        </p:nvSpPr>
        <p:spPr>
          <a:xfrm>
            <a:off x="683568" y="2276872"/>
            <a:ext cx="7848872" cy="3024336"/>
          </a:xfrm>
        </p:spPr>
        <p:txBody>
          <a:bodyPr>
            <a:normAutofit/>
          </a:bodyPr>
          <a:lstStyle/>
          <a:p>
            <a:pPr algn="just"/>
            <a:r>
              <a:rPr lang="es-MX" sz="2200" dirty="0" smtClean="0">
                <a:solidFill>
                  <a:srgbClr val="000000"/>
                </a:solidFill>
                <a:latin typeface="Trebuchet MS" pitchFamily="34" charset="0"/>
              </a:rPr>
              <a:t>Para sostener un proceso de esa naturaleza en la institución, es indispensable que el marco institucional de la misma  esté organizado conforme a principios que resguarden los rasgos del proceso de autoevaluación. El proceso definido más arriba, tiene ciertas reglas básicas, que deben ser rigurosamente respetadas. De lo contrario, el proceso será espúreo a la luz de la definición proporcionada.</a:t>
            </a:r>
            <a:endParaRPr lang="es-MX" sz="2200" dirty="0">
              <a:solidFill>
                <a:srgbClr val="000000"/>
              </a:solidFill>
              <a:latin typeface="Trebuchet MS" pitchFamily="34" charset="0"/>
            </a:endParaRPr>
          </a:p>
        </p:txBody>
      </p:sp>
    </p:spTree>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467544" y="476672"/>
            <a:ext cx="7391400" cy="592138"/>
          </a:xfrm>
          <a:prstGeom prst="rect">
            <a:avLst/>
          </a:prstGeom>
          <a:noFill/>
          <a:ln w="12700">
            <a:noFill/>
            <a:miter lim="800000"/>
            <a:headEnd/>
            <a:tailEnd/>
          </a:ln>
        </p:spPr>
        <p:txBody>
          <a:bodyPr>
            <a:spAutoFit/>
          </a:bodyPr>
          <a:lstStyle/>
          <a:p>
            <a:pPr eaLnBrk="0" hangingPunct="0">
              <a:spcBef>
                <a:spcPct val="50000"/>
              </a:spcBef>
            </a:pPr>
            <a:r>
              <a:rPr lang="en-US" sz="3200" dirty="0" smtClean="0">
                <a:latin typeface="Times New Roman" pitchFamily="18" charset="0"/>
              </a:rPr>
              <a:t>                  </a:t>
            </a:r>
            <a:r>
              <a:rPr lang="en-US" sz="3200" dirty="0">
                <a:solidFill>
                  <a:srgbClr val="000066"/>
                </a:solidFill>
                <a:latin typeface="Trebuchet MS" pitchFamily="34" charset="0"/>
              </a:rPr>
              <a:t>REGLAS </a:t>
            </a:r>
            <a:r>
              <a:rPr lang="en-US" sz="3200" dirty="0" smtClean="0">
                <a:solidFill>
                  <a:srgbClr val="000066"/>
                </a:solidFill>
                <a:latin typeface="Trebuchet MS" pitchFamily="34" charset="0"/>
              </a:rPr>
              <a:t>BÁSICAS:</a:t>
            </a:r>
            <a:endParaRPr lang="en-US" sz="3200" dirty="0">
              <a:solidFill>
                <a:srgbClr val="000066"/>
              </a:solidFill>
              <a:latin typeface="Trebuchet MS" pitchFamily="34" charset="0"/>
            </a:endParaRPr>
          </a:p>
        </p:txBody>
      </p:sp>
      <p:sp>
        <p:nvSpPr>
          <p:cNvPr id="5" name="4 CuadroTexto"/>
          <p:cNvSpPr txBox="1"/>
          <p:nvPr/>
        </p:nvSpPr>
        <p:spPr>
          <a:xfrm>
            <a:off x="467544" y="1268760"/>
            <a:ext cx="8208912" cy="4770537"/>
          </a:xfrm>
          <a:prstGeom prst="rect">
            <a:avLst/>
          </a:prstGeom>
          <a:noFill/>
        </p:spPr>
        <p:txBody>
          <a:bodyPr wrap="square" rtlCol="0">
            <a:spAutoFit/>
          </a:bodyPr>
          <a:lstStyle/>
          <a:p>
            <a:r>
              <a:rPr lang="es-MX" sz="2200" dirty="0" smtClean="0">
                <a:latin typeface="Trebuchet MS" pitchFamily="34" charset="0"/>
              </a:rPr>
              <a:t>El proceso de autoevaluación</a:t>
            </a:r>
          </a:p>
          <a:p>
            <a:endParaRPr lang="es-MX" sz="2200" dirty="0" smtClean="0">
              <a:latin typeface="Trebuchet MS" pitchFamily="34" charset="0"/>
            </a:endParaRPr>
          </a:p>
          <a:p>
            <a:pPr algn="just">
              <a:buFont typeface="Arial" pitchFamily="34" charset="0"/>
              <a:buChar char="•"/>
            </a:pPr>
            <a:r>
              <a:rPr lang="es-MX" sz="2000" dirty="0" smtClean="0">
                <a:latin typeface="Trebuchet MS" pitchFamily="34" charset="0"/>
              </a:rPr>
              <a:t>Descansa en los equipos de trabajo que llevan a cabo las tareas en la unidad y tiene por consiguiente un carácter eminentemente micro organizacional.</a:t>
            </a:r>
          </a:p>
          <a:p>
            <a:pPr algn="just">
              <a:buFont typeface="Arial" pitchFamily="34" charset="0"/>
              <a:buChar char="•"/>
            </a:pPr>
            <a:endParaRPr lang="es-MX" sz="2000" dirty="0" smtClean="0">
              <a:latin typeface="Trebuchet MS" pitchFamily="34" charset="0"/>
            </a:endParaRPr>
          </a:p>
          <a:p>
            <a:pPr algn="just">
              <a:buFont typeface="Arial" pitchFamily="34" charset="0"/>
              <a:buChar char="•"/>
            </a:pPr>
            <a:r>
              <a:rPr lang="es-MX" sz="2000" dirty="0" smtClean="0">
                <a:latin typeface="Trebuchet MS" pitchFamily="34" charset="0"/>
              </a:rPr>
              <a:t>Es voluntario de modo que participan quienes realmente están dispuestos a incorporarse al mismo.</a:t>
            </a:r>
          </a:p>
          <a:p>
            <a:pPr algn="just">
              <a:buFont typeface="Arial" pitchFamily="34" charset="0"/>
              <a:buChar char="•"/>
            </a:pPr>
            <a:endParaRPr lang="es-MX" sz="2000" dirty="0" smtClean="0">
              <a:latin typeface="Trebuchet MS" pitchFamily="34" charset="0"/>
            </a:endParaRPr>
          </a:p>
          <a:p>
            <a:pPr algn="just">
              <a:buFont typeface="Arial" pitchFamily="34" charset="0"/>
              <a:buChar char="•"/>
            </a:pPr>
            <a:r>
              <a:rPr lang="es-MX" sz="2000" dirty="0" smtClean="0">
                <a:latin typeface="Trebuchet MS" pitchFamily="34" charset="0"/>
              </a:rPr>
              <a:t>Es horizontal, de manera  que no puede ser conducido, ni dirigido, ni administrado por la cúpula de la organización.</a:t>
            </a:r>
          </a:p>
          <a:p>
            <a:pPr algn="just">
              <a:buFont typeface="Arial" pitchFamily="34" charset="0"/>
              <a:buChar char="•"/>
            </a:pPr>
            <a:endParaRPr lang="es-MX" sz="2000" dirty="0" smtClean="0">
              <a:latin typeface="Trebuchet MS" pitchFamily="34" charset="0"/>
            </a:endParaRPr>
          </a:p>
          <a:p>
            <a:pPr algn="just">
              <a:buFont typeface="Arial" pitchFamily="34" charset="0"/>
              <a:buChar char="•"/>
            </a:pPr>
            <a:r>
              <a:rPr lang="es-MX" sz="2000" dirty="0" smtClean="0">
                <a:latin typeface="Trebuchet MS" pitchFamily="34" charset="0"/>
              </a:rPr>
              <a:t>Es abierto, en el sentido de que está sintonizado con los  cambios y realidades del entorno de la organización. No puede ser nunca autorreferido.</a:t>
            </a:r>
            <a:endParaRPr lang="es-MX" sz="2000" dirty="0">
              <a:latin typeface="Trebuchet MS" pitchFamily="34" charset="0"/>
            </a:endParaRPr>
          </a:p>
        </p:txBody>
      </p:sp>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395536" y="1196752"/>
            <a:ext cx="7391400" cy="592138"/>
          </a:xfrm>
          <a:prstGeom prst="rect">
            <a:avLst/>
          </a:prstGeom>
          <a:noFill/>
          <a:ln w="12700">
            <a:noFill/>
            <a:miter lim="800000"/>
            <a:headEnd/>
            <a:tailEnd/>
          </a:ln>
        </p:spPr>
        <p:txBody>
          <a:bodyPr>
            <a:spAutoFit/>
          </a:bodyPr>
          <a:lstStyle/>
          <a:p>
            <a:pPr eaLnBrk="0" hangingPunct="0">
              <a:spcBef>
                <a:spcPct val="50000"/>
              </a:spcBef>
            </a:pPr>
            <a:r>
              <a:rPr lang="en-US" sz="3200" dirty="0" smtClean="0">
                <a:latin typeface="Times New Roman" pitchFamily="18" charset="0"/>
              </a:rPr>
              <a:t>                  </a:t>
            </a:r>
            <a:r>
              <a:rPr lang="en-US" sz="3200" dirty="0">
                <a:solidFill>
                  <a:srgbClr val="000066"/>
                </a:solidFill>
                <a:latin typeface="Trebuchet MS" pitchFamily="34" charset="0"/>
              </a:rPr>
              <a:t>REGLAS </a:t>
            </a:r>
            <a:r>
              <a:rPr lang="en-US" sz="3200" dirty="0" smtClean="0">
                <a:solidFill>
                  <a:srgbClr val="000066"/>
                </a:solidFill>
                <a:latin typeface="Trebuchet MS" pitchFamily="34" charset="0"/>
              </a:rPr>
              <a:t>BÁSICAS:</a:t>
            </a:r>
            <a:endParaRPr lang="en-US" sz="3200" dirty="0">
              <a:solidFill>
                <a:srgbClr val="000066"/>
              </a:solidFill>
              <a:latin typeface="Trebuchet MS" pitchFamily="34" charset="0"/>
            </a:endParaRPr>
          </a:p>
        </p:txBody>
      </p:sp>
      <p:sp>
        <p:nvSpPr>
          <p:cNvPr id="5" name="4 CuadroTexto"/>
          <p:cNvSpPr txBox="1"/>
          <p:nvPr/>
        </p:nvSpPr>
        <p:spPr>
          <a:xfrm>
            <a:off x="611560" y="2060848"/>
            <a:ext cx="8064896" cy="4124206"/>
          </a:xfrm>
          <a:prstGeom prst="rect">
            <a:avLst/>
          </a:prstGeom>
          <a:noFill/>
        </p:spPr>
        <p:txBody>
          <a:bodyPr wrap="square" rtlCol="0">
            <a:spAutoFit/>
          </a:bodyPr>
          <a:lstStyle/>
          <a:p>
            <a:pPr>
              <a:buFont typeface="Arial" pitchFamily="34" charset="0"/>
              <a:buChar char="•"/>
            </a:pPr>
            <a:r>
              <a:rPr lang="es-MX" sz="2200" dirty="0" smtClean="0">
                <a:latin typeface="Trebuchet MS" pitchFamily="34" charset="0"/>
              </a:rPr>
              <a:t>Esta sustentado en información empírica, tanto disponible como generada especialmente para la autoevaluación.</a:t>
            </a:r>
          </a:p>
          <a:p>
            <a:pPr algn="just">
              <a:buFont typeface="Arial" pitchFamily="34" charset="0"/>
              <a:buChar char="•"/>
            </a:pPr>
            <a:endParaRPr lang="es-MX" sz="2000" dirty="0" smtClean="0">
              <a:latin typeface="Trebuchet MS" pitchFamily="34" charset="0"/>
            </a:endParaRPr>
          </a:p>
          <a:p>
            <a:pPr algn="just">
              <a:buFont typeface="Arial" pitchFamily="34" charset="0"/>
              <a:buChar char="•"/>
            </a:pPr>
            <a:r>
              <a:rPr lang="es-MX" sz="2200" dirty="0" smtClean="0">
                <a:latin typeface="Trebuchet MS" pitchFamily="34" charset="0"/>
              </a:rPr>
              <a:t>Está orientado a resultados.</a:t>
            </a:r>
          </a:p>
          <a:p>
            <a:pPr algn="just">
              <a:buFont typeface="Arial" pitchFamily="34" charset="0"/>
              <a:buChar char="•"/>
            </a:pPr>
            <a:endParaRPr lang="es-MX" sz="2200" dirty="0" smtClean="0">
              <a:latin typeface="Trebuchet MS" pitchFamily="34" charset="0"/>
            </a:endParaRPr>
          </a:p>
          <a:p>
            <a:pPr algn="just">
              <a:buFont typeface="Arial" pitchFamily="34" charset="0"/>
              <a:buChar char="•"/>
            </a:pPr>
            <a:r>
              <a:rPr lang="es-MX" sz="2200" dirty="0" smtClean="0">
                <a:latin typeface="Trebuchet MS" pitchFamily="34" charset="0"/>
              </a:rPr>
              <a:t>Tiene validación experta externa.</a:t>
            </a:r>
          </a:p>
          <a:p>
            <a:pPr algn="just">
              <a:buFont typeface="Arial" pitchFamily="34" charset="0"/>
              <a:buChar char="•"/>
            </a:pPr>
            <a:endParaRPr lang="es-MX" sz="2200" dirty="0" smtClean="0">
              <a:latin typeface="Trebuchet MS" pitchFamily="34" charset="0"/>
            </a:endParaRPr>
          </a:p>
          <a:p>
            <a:pPr algn="just">
              <a:buFont typeface="Arial" pitchFamily="34" charset="0"/>
              <a:buChar char="•"/>
            </a:pPr>
            <a:r>
              <a:rPr lang="es-MX" sz="2200" dirty="0" smtClean="0">
                <a:latin typeface="Trebuchet MS" pitchFamily="34" charset="0"/>
              </a:rPr>
              <a:t>Culmina en la negociación de prioridades y recursos para poner en practica la o las acciones de mejoramiento identificadas.</a:t>
            </a:r>
          </a:p>
          <a:p>
            <a:pPr algn="just">
              <a:buFont typeface="Arial" pitchFamily="34" charset="0"/>
              <a:buChar char="•"/>
            </a:pPr>
            <a:endParaRPr lang="es-MX" sz="2200" dirty="0" smtClean="0">
              <a:latin typeface="Trebuchet MS" pitchFamily="34" charset="0"/>
            </a:endParaRPr>
          </a:p>
          <a:p>
            <a:pPr algn="just">
              <a:buFont typeface="Arial" pitchFamily="34" charset="0"/>
              <a:buChar char="•"/>
            </a:pPr>
            <a:r>
              <a:rPr lang="es-MX" sz="2200" dirty="0" smtClean="0">
                <a:latin typeface="Trebuchet MS" pitchFamily="34" charset="0"/>
              </a:rPr>
              <a:t>Da origen a instancias y rutinas de seguimiento.</a:t>
            </a:r>
            <a:endParaRPr lang="es-MX" sz="2200" dirty="0">
              <a:latin typeface="Trebuchet MS" pitchFamily="34" charset="0"/>
            </a:endParaRPr>
          </a:p>
        </p:txBody>
      </p:sp>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827584" y="2276872"/>
            <a:ext cx="7545388" cy="3756025"/>
          </a:xfrm>
        </p:spPr>
        <p:txBody>
          <a:bodyPr/>
          <a:lstStyle/>
          <a:p>
            <a:endParaRPr lang="es-ES_tradnl" sz="2400" dirty="0" smtClean="0"/>
          </a:p>
          <a:p>
            <a:pPr marL="457200" indent="-457200">
              <a:buFont typeface="+mj-lt"/>
              <a:buAutoNum type="arabicPeriod"/>
            </a:pPr>
            <a:r>
              <a:rPr lang="es-ES_tradnl" sz="2200" dirty="0" smtClean="0">
                <a:latin typeface="Trebuchet MS" pitchFamily="34" charset="0"/>
              </a:rPr>
              <a:t>Debida comprensión  del sentido y alcances del proceso.</a:t>
            </a:r>
          </a:p>
          <a:p>
            <a:pPr marL="457200" indent="-457200">
              <a:buFont typeface="+mj-lt"/>
              <a:buAutoNum type="arabicPeriod"/>
            </a:pPr>
            <a:r>
              <a:rPr lang="es-ES_tradnl" sz="2200" dirty="0" smtClean="0">
                <a:latin typeface="Trebuchet MS" pitchFamily="34" charset="0"/>
              </a:rPr>
              <a:t>Motivación interna.</a:t>
            </a:r>
          </a:p>
          <a:p>
            <a:pPr marL="457200" indent="-457200">
              <a:buFont typeface="+mj-lt"/>
              <a:buAutoNum type="arabicPeriod"/>
            </a:pPr>
            <a:r>
              <a:rPr lang="es-ES_tradnl" sz="2200" dirty="0" smtClean="0">
                <a:latin typeface="Trebuchet MS" pitchFamily="34" charset="0"/>
              </a:rPr>
              <a:t>Apertura a una mirada externa y compromiso con los resultados del proceso.</a:t>
            </a:r>
          </a:p>
          <a:p>
            <a:pPr marL="457200" indent="-457200">
              <a:buFont typeface="+mj-lt"/>
              <a:buAutoNum type="arabicPeriod"/>
            </a:pPr>
            <a:r>
              <a:rPr lang="es-ES_tradnl" sz="2200" dirty="0" smtClean="0">
                <a:latin typeface="Trebuchet MS" pitchFamily="34" charset="0"/>
              </a:rPr>
              <a:t>Apoyo explícito y compromiso auténtico de las autoridades.</a:t>
            </a:r>
          </a:p>
          <a:p>
            <a:pPr marL="457200" indent="-457200">
              <a:buFont typeface="+mj-lt"/>
              <a:buAutoNum type="arabicPeriod"/>
            </a:pPr>
            <a:r>
              <a:rPr lang="es-ES_tradnl" sz="2200" dirty="0" smtClean="0">
                <a:latin typeface="Trebuchet MS" pitchFamily="34" charset="0"/>
              </a:rPr>
              <a:t>Existencia de recursos.</a:t>
            </a:r>
          </a:p>
        </p:txBody>
      </p:sp>
      <p:sp>
        <p:nvSpPr>
          <p:cNvPr id="43010" name="Rectangle 2"/>
          <p:cNvSpPr>
            <a:spLocks noGrp="1" noChangeArrowheads="1"/>
          </p:cNvSpPr>
          <p:nvPr>
            <p:ph type="title"/>
          </p:nvPr>
        </p:nvSpPr>
        <p:spPr>
          <a:xfrm>
            <a:off x="0" y="836712"/>
            <a:ext cx="6870700" cy="1279525"/>
          </a:xfrm>
          <a:noFill/>
          <a:ln>
            <a:noFill/>
          </a:ln>
        </p:spPr>
        <p:txBody>
          <a:bodyPr/>
          <a:lstStyle/>
          <a:p>
            <a:r>
              <a:rPr lang="es-ES_tradnl" sz="3200" dirty="0" smtClean="0">
                <a:solidFill>
                  <a:srgbClr val="002060"/>
                </a:solidFill>
                <a:latin typeface="Trebuchet MS" pitchFamily="34" charset="0"/>
              </a:rPr>
              <a:t>Requisitos para una autoevaluación efectiva:</a:t>
            </a:r>
            <a:endParaRPr lang="es-ES_tradnl" dirty="0" smtClean="0">
              <a:solidFill>
                <a:srgbClr val="002060"/>
              </a:solidFill>
              <a:latin typeface="Trebuchet MS"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3563888" y="2132856"/>
            <a:ext cx="5105400" cy="3276600"/>
          </a:xfrm>
        </p:spPr>
        <p:txBody>
          <a:bodyPr>
            <a:normAutofit/>
          </a:bodyPr>
          <a:lstStyle/>
          <a:p>
            <a:r>
              <a:rPr lang="es-ES_tradnl" sz="2200" dirty="0" smtClean="0">
                <a:latin typeface="Trebuchet MS" pitchFamily="34" charset="0"/>
              </a:rPr>
              <a:t>Discusión amplia de los resultados obtenidos</a:t>
            </a:r>
          </a:p>
          <a:p>
            <a:r>
              <a:rPr lang="es-ES_tradnl" sz="2200" dirty="0" smtClean="0">
                <a:latin typeface="Trebuchet MS" pitchFamily="34" charset="0"/>
              </a:rPr>
              <a:t>Generación de consensos</a:t>
            </a:r>
          </a:p>
          <a:p>
            <a:r>
              <a:rPr lang="es-ES_tradnl" sz="2200" dirty="0" smtClean="0">
                <a:latin typeface="Trebuchet MS" pitchFamily="34" charset="0"/>
              </a:rPr>
              <a:t>Se trata de un diagnóstico compartido</a:t>
            </a:r>
          </a:p>
          <a:p>
            <a:r>
              <a:rPr lang="es-ES_tradnl" sz="2200" dirty="0" smtClean="0">
                <a:latin typeface="Trebuchet MS" pitchFamily="34" charset="0"/>
              </a:rPr>
              <a:t>La autoevaluación DEBE conducir a acciones de mejoramiento... Plan de desarrollo.</a:t>
            </a:r>
          </a:p>
        </p:txBody>
      </p:sp>
      <p:sp>
        <p:nvSpPr>
          <p:cNvPr id="44034" name="Rectangle 2"/>
          <p:cNvSpPr>
            <a:spLocks noGrp="1" noChangeArrowheads="1"/>
          </p:cNvSpPr>
          <p:nvPr>
            <p:ph type="title"/>
          </p:nvPr>
        </p:nvSpPr>
        <p:spPr>
          <a:xfrm>
            <a:off x="0" y="980728"/>
            <a:ext cx="8229600" cy="1143000"/>
          </a:xfrm>
          <a:ln w="12700">
            <a:noFill/>
          </a:ln>
        </p:spPr>
        <p:txBody>
          <a:bodyPr/>
          <a:lstStyle/>
          <a:p>
            <a:r>
              <a:rPr lang="es-ES_tradnl" sz="3200" dirty="0" smtClean="0">
                <a:solidFill>
                  <a:srgbClr val="000066"/>
                </a:solidFill>
                <a:latin typeface="Trebuchet MS" pitchFamily="34" charset="0"/>
              </a:rPr>
              <a:t>Juicios evaluativos y el informe de autoevaluación</a:t>
            </a:r>
          </a:p>
        </p:txBody>
      </p:sp>
      <p:sp>
        <p:nvSpPr>
          <p:cNvPr id="44036" name="Rectangle 4"/>
          <p:cNvSpPr>
            <a:spLocks noChangeArrowheads="1"/>
          </p:cNvSpPr>
          <p:nvPr/>
        </p:nvSpPr>
        <p:spPr bwMode="auto">
          <a:xfrm>
            <a:off x="971550" y="2133600"/>
            <a:ext cx="2286000" cy="3352800"/>
          </a:xfrm>
          <a:prstGeom prst="rect">
            <a:avLst/>
          </a:prstGeom>
          <a:solidFill>
            <a:schemeClr val="bg1">
              <a:lumMod val="85000"/>
            </a:schemeClr>
          </a:solidFill>
          <a:ln w="9525">
            <a:noFill/>
            <a:miter lim="800000"/>
            <a:headEnd/>
            <a:tailEnd/>
          </a:ln>
        </p:spPr>
        <p:txBody>
          <a:bodyPr/>
          <a:lstStyle/>
          <a:p>
            <a:endParaRPr lang="es-NI"/>
          </a:p>
        </p:txBody>
      </p:sp>
      <p:sp>
        <p:nvSpPr>
          <p:cNvPr id="44037" name="Rectangle 5"/>
          <p:cNvSpPr>
            <a:spLocks noChangeArrowheads="1"/>
          </p:cNvSpPr>
          <p:nvPr/>
        </p:nvSpPr>
        <p:spPr bwMode="auto">
          <a:xfrm>
            <a:off x="1011238" y="2197100"/>
            <a:ext cx="671659" cy="230832"/>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dirty="0">
                <a:solidFill>
                  <a:srgbClr val="000000"/>
                </a:solidFill>
                <a:latin typeface="Trebuchet MS" pitchFamily="34" charset="0"/>
              </a:rPr>
              <a:t>Informe</a:t>
            </a:r>
            <a:endParaRPr lang="es-ES_tradnl" sz="1500" dirty="0">
              <a:latin typeface="Trebuchet MS" pitchFamily="34" charset="0"/>
            </a:endParaRPr>
          </a:p>
        </p:txBody>
      </p:sp>
      <p:sp>
        <p:nvSpPr>
          <p:cNvPr id="44038" name="Rectangle 6"/>
          <p:cNvSpPr>
            <a:spLocks noChangeArrowheads="1"/>
          </p:cNvSpPr>
          <p:nvPr/>
        </p:nvSpPr>
        <p:spPr bwMode="auto">
          <a:xfrm>
            <a:off x="1011238" y="2482850"/>
            <a:ext cx="1379537" cy="2286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Auto evaluación</a:t>
            </a:r>
          </a:p>
        </p:txBody>
      </p:sp>
      <p:sp>
        <p:nvSpPr>
          <p:cNvPr id="44039" name="Rectangle 7"/>
          <p:cNvSpPr>
            <a:spLocks noChangeArrowheads="1"/>
          </p:cNvSpPr>
          <p:nvPr/>
        </p:nvSpPr>
        <p:spPr bwMode="auto">
          <a:xfrm>
            <a:off x="1163638" y="2844800"/>
            <a:ext cx="0" cy="365125"/>
          </a:xfrm>
          <a:prstGeom prst="rect">
            <a:avLst/>
          </a:prstGeom>
          <a:solidFill>
            <a:srgbClr val="DDDDDD"/>
          </a:solidFill>
          <a:ln w="9525">
            <a:noFill/>
            <a:miter lim="800000"/>
            <a:headEnd/>
            <a:tailEnd/>
          </a:ln>
        </p:spPr>
        <p:txBody>
          <a:bodyPr wrap="none" lIns="0" tIns="0" rIns="0" bIns="0">
            <a:spAutoFit/>
          </a:bodyPr>
          <a:lstStyle/>
          <a:p>
            <a:pPr eaLnBrk="0" hangingPunct="0"/>
            <a:endParaRPr lang="es-NI" sz="2400">
              <a:latin typeface="Times New Roman" pitchFamily="18" charset="0"/>
            </a:endParaRPr>
          </a:p>
        </p:txBody>
      </p:sp>
      <p:sp>
        <p:nvSpPr>
          <p:cNvPr id="44040" name="Rectangle 8"/>
          <p:cNvSpPr>
            <a:spLocks noChangeArrowheads="1"/>
          </p:cNvSpPr>
          <p:nvPr/>
        </p:nvSpPr>
        <p:spPr bwMode="auto">
          <a:xfrm>
            <a:off x="990600" y="2971800"/>
            <a:ext cx="1925638" cy="228600"/>
          </a:xfrm>
          <a:prstGeom prst="rect">
            <a:avLst/>
          </a:prstGeom>
          <a:solidFill>
            <a:srgbClr val="DDDDDD"/>
          </a:solidFill>
          <a:ln w="9525">
            <a:noFill/>
            <a:miter lim="800000"/>
            <a:headEnd/>
            <a:tailEnd/>
          </a:ln>
        </p:spPr>
        <p:txBody>
          <a:bodyPr lIns="0" tIns="0" rIns="0" bIns="0">
            <a:spAutoFit/>
          </a:bodyPr>
          <a:lstStyle/>
          <a:p>
            <a:pPr eaLnBrk="0" hangingPunct="0"/>
            <a:r>
              <a:rPr lang="es-ES_tradnl" sz="1500" dirty="0">
                <a:solidFill>
                  <a:srgbClr val="000000"/>
                </a:solidFill>
                <a:latin typeface="Trebuchet MS" pitchFamily="34" charset="0"/>
              </a:rPr>
              <a:t>Revisión resultados</a:t>
            </a:r>
            <a:endParaRPr lang="es-ES_tradnl" sz="2400" dirty="0">
              <a:latin typeface="Trebuchet MS" pitchFamily="34" charset="0"/>
            </a:endParaRPr>
          </a:p>
        </p:txBody>
      </p:sp>
      <p:sp>
        <p:nvSpPr>
          <p:cNvPr id="44041" name="Rectangle 9"/>
          <p:cNvSpPr>
            <a:spLocks noChangeArrowheads="1"/>
          </p:cNvSpPr>
          <p:nvPr/>
        </p:nvSpPr>
        <p:spPr bwMode="auto">
          <a:xfrm>
            <a:off x="990600" y="3352800"/>
            <a:ext cx="1708150" cy="2286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Juicios  evaluativos</a:t>
            </a:r>
          </a:p>
        </p:txBody>
      </p:sp>
      <p:sp>
        <p:nvSpPr>
          <p:cNvPr id="44042" name="Rectangle 10"/>
          <p:cNvSpPr>
            <a:spLocks noChangeArrowheads="1"/>
          </p:cNvSpPr>
          <p:nvPr/>
        </p:nvSpPr>
        <p:spPr bwMode="auto">
          <a:xfrm>
            <a:off x="1012825" y="3733800"/>
            <a:ext cx="895350" cy="2286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Consensos</a:t>
            </a:r>
            <a:endParaRPr lang="es-ES_tradnl" sz="2400">
              <a:latin typeface="Trebuchet MS" pitchFamily="34" charset="0"/>
            </a:endParaRPr>
          </a:p>
        </p:txBody>
      </p:sp>
      <p:sp>
        <p:nvSpPr>
          <p:cNvPr id="44043" name="Rectangle 11"/>
          <p:cNvSpPr>
            <a:spLocks noChangeArrowheads="1"/>
          </p:cNvSpPr>
          <p:nvPr/>
        </p:nvSpPr>
        <p:spPr bwMode="auto">
          <a:xfrm>
            <a:off x="990600" y="4114800"/>
            <a:ext cx="2157413" cy="4572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Elaboración  del informe</a:t>
            </a:r>
          </a:p>
          <a:p>
            <a:pPr eaLnBrk="0" hangingPunct="0"/>
            <a:endParaRPr lang="es-ES_tradnl" sz="1500">
              <a:solidFill>
                <a:srgbClr val="000000"/>
              </a:solidFill>
              <a:latin typeface="Trebuchet MS" pitchFamily="34" charset="0"/>
            </a:endParaRPr>
          </a:p>
        </p:txBody>
      </p:sp>
      <p:sp>
        <p:nvSpPr>
          <p:cNvPr id="44044" name="Rectangle 12"/>
          <p:cNvSpPr>
            <a:spLocks noChangeArrowheads="1"/>
          </p:cNvSpPr>
          <p:nvPr/>
        </p:nvSpPr>
        <p:spPr bwMode="auto">
          <a:xfrm>
            <a:off x="990600" y="4495800"/>
            <a:ext cx="1139825" cy="2286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Socialización</a:t>
            </a:r>
            <a:endParaRPr lang="es-ES_tradnl" sz="2400">
              <a:latin typeface="Trebuchet MS" pitchFamily="34" charset="0"/>
            </a:endParaRPr>
          </a:p>
        </p:txBody>
      </p:sp>
      <p:sp>
        <p:nvSpPr>
          <p:cNvPr id="44045" name="Rectangle 13"/>
          <p:cNvSpPr>
            <a:spLocks noChangeArrowheads="1"/>
          </p:cNvSpPr>
          <p:nvPr/>
        </p:nvSpPr>
        <p:spPr bwMode="auto">
          <a:xfrm>
            <a:off x="990600" y="4876800"/>
            <a:ext cx="1655763" cy="228600"/>
          </a:xfrm>
          <a:prstGeom prst="rect">
            <a:avLst/>
          </a:prstGeom>
          <a:solidFill>
            <a:srgbClr val="DDDDDD"/>
          </a:solidFill>
          <a:ln w="9525">
            <a:noFill/>
            <a:miter lim="800000"/>
            <a:headEnd/>
            <a:tailEnd/>
          </a:ln>
        </p:spPr>
        <p:txBody>
          <a:bodyPr wrap="none" lIns="0" tIns="0" rIns="0" bIns="0">
            <a:spAutoFit/>
          </a:bodyPr>
          <a:lstStyle/>
          <a:p>
            <a:pPr eaLnBrk="0" hangingPunct="0"/>
            <a:r>
              <a:rPr lang="es-ES_tradnl" sz="1500">
                <a:solidFill>
                  <a:srgbClr val="000000"/>
                </a:solidFill>
                <a:latin typeface="Trebuchet MS" pitchFamily="34" charset="0"/>
              </a:rPr>
              <a:t>Plan de  Desarrollo</a:t>
            </a:r>
          </a:p>
        </p:txBody>
      </p:sp>
      <p:sp>
        <p:nvSpPr>
          <p:cNvPr id="44046" name="Rectangle 14"/>
          <p:cNvSpPr>
            <a:spLocks noChangeArrowheads="1"/>
          </p:cNvSpPr>
          <p:nvPr/>
        </p:nvSpPr>
        <p:spPr bwMode="auto">
          <a:xfrm>
            <a:off x="1163638" y="5402263"/>
            <a:ext cx="0" cy="365125"/>
          </a:xfrm>
          <a:prstGeom prst="rect">
            <a:avLst/>
          </a:prstGeom>
          <a:solidFill>
            <a:srgbClr val="DDDDDD"/>
          </a:solidFill>
          <a:ln w="9525">
            <a:noFill/>
            <a:miter lim="800000"/>
            <a:headEnd/>
            <a:tailEnd/>
          </a:ln>
        </p:spPr>
        <p:txBody>
          <a:bodyPr wrap="none" lIns="0" tIns="0" rIns="0" bIns="0">
            <a:spAutoFit/>
          </a:bodyPr>
          <a:lstStyle/>
          <a:p>
            <a:pPr eaLnBrk="0" hangingPunct="0"/>
            <a:endParaRPr lang="es-NI" sz="240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30000">
              <a:srgbClr val="C4D6EB">
                <a:alpha val="64000"/>
              </a:srgbClr>
            </a:gs>
            <a:gs pos="100000">
              <a:srgbClr val="FFEBFA"/>
            </a:gs>
          </a:gsLst>
          <a:lin ang="16800000" scaled="0"/>
          <a:tileRect/>
        </a:gradFill>
        <a:effectLst/>
      </p:bgPr>
    </p:bg>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755576" y="2700189"/>
            <a:ext cx="7921625" cy="3681139"/>
          </a:xfrm>
        </p:spPr>
        <p:txBody>
          <a:bodyPr>
            <a:normAutofit/>
          </a:bodyPr>
          <a:lstStyle/>
          <a:p>
            <a:pPr algn="just">
              <a:lnSpc>
                <a:spcPct val="80000"/>
              </a:lnSpc>
              <a:spcBef>
                <a:spcPct val="50000"/>
              </a:spcBef>
            </a:pPr>
            <a:r>
              <a:rPr lang="es-MX" sz="2200" dirty="0" smtClean="0">
                <a:latin typeface="Trebuchet MS" pitchFamily="34" charset="0"/>
              </a:rPr>
              <a:t>Relación entre calidad y equidad.</a:t>
            </a:r>
          </a:p>
          <a:p>
            <a:pPr algn="just">
              <a:lnSpc>
                <a:spcPct val="80000"/>
              </a:lnSpc>
              <a:spcBef>
                <a:spcPct val="50000"/>
              </a:spcBef>
              <a:buFontTx/>
              <a:buNone/>
            </a:pPr>
            <a:endParaRPr lang="es-MX" sz="2200" dirty="0" smtClean="0">
              <a:latin typeface="Trebuchet MS" pitchFamily="34" charset="0"/>
            </a:endParaRPr>
          </a:p>
          <a:p>
            <a:pPr algn="just">
              <a:lnSpc>
                <a:spcPct val="80000"/>
              </a:lnSpc>
              <a:spcBef>
                <a:spcPct val="50000"/>
              </a:spcBef>
            </a:pPr>
            <a:r>
              <a:rPr lang="es-MX" sz="2200" dirty="0" smtClean="0">
                <a:latin typeface="Trebuchet MS" pitchFamily="34" charset="0"/>
              </a:rPr>
              <a:t>La misión institucional como mecanismo para determinar criterios de calidad y exigencia de resultados.</a:t>
            </a:r>
          </a:p>
          <a:p>
            <a:pPr algn="just">
              <a:lnSpc>
                <a:spcPct val="80000"/>
              </a:lnSpc>
              <a:spcBef>
                <a:spcPct val="50000"/>
              </a:spcBef>
              <a:buFontTx/>
              <a:buNone/>
            </a:pPr>
            <a:endParaRPr lang="es-MX" sz="2200" dirty="0" smtClean="0">
              <a:latin typeface="Trebuchet MS" pitchFamily="34" charset="0"/>
            </a:endParaRPr>
          </a:p>
          <a:p>
            <a:pPr algn="just">
              <a:lnSpc>
                <a:spcPct val="80000"/>
              </a:lnSpc>
              <a:spcBef>
                <a:spcPct val="50000"/>
              </a:spcBef>
            </a:pPr>
            <a:r>
              <a:rPr lang="es-MX" sz="2200" dirty="0" smtClean="0">
                <a:latin typeface="Trebuchet MS" pitchFamily="34" charset="0"/>
              </a:rPr>
              <a:t>Establecimiento de mecanismos de acreditación.</a:t>
            </a:r>
          </a:p>
          <a:p>
            <a:pPr algn="just">
              <a:lnSpc>
                <a:spcPct val="80000"/>
              </a:lnSpc>
              <a:spcBef>
                <a:spcPct val="50000"/>
              </a:spcBef>
              <a:buFontTx/>
              <a:buNone/>
            </a:pPr>
            <a:endParaRPr lang="es-MX" sz="2200" dirty="0" smtClean="0">
              <a:latin typeface="Trebuchet MS" pitchFamily="34" charset="0"/>
            </a:endParaRPr>
          </a:p>
          <a:p>
            <a:pPr algn="just">
              <a:lnSpc>
                <a:spcPct val="80000"/>
              </a:lnSpc>
              <a:spcBef>
                <a:spcPct val="50000"/>
              </a:spcBef>
            </a:pPr>
            <a:r>
              <a:rPr lang="es-MX" sz="2200" dirty="0" smtClean="0">
                <a:latin typeface="Trebuchet MS" pitchFamily="34" charset="0"/>
              </a:rPr>
              <a:t>Establecimiento de mecanismos de información pública.</a:t>
            </a:r>
          </a:p>
        </p:txBody>
      </p:sp>
      <p:sp>
        <p:nvSpPr>
          <p:cNvPr id="11266" name="Rectangle 2"/>
          <p:cNvSpPr>
            <a:spLocks noGrp="1" noChangeArrowheads="1"/>
          </p:cNvSpPr>
          <p:nvPr>
            <p:ph type="title"/>
          </p:nvPr>
        </p:nvSpPr>
        <p:spPr>
          <a:xfrm>
            <a:off x="0" y="908720"/>
            <a:ext cx="9144000" cy="1151409"/>
          </a:xfrm>
          <a:noFill/>
          <a:ln>
            <a:noFill/>
          </a:ln>
        </p:spPr>
        <p:txBody>
          <a:bodyPr>
            <a:normAutofit fontScale="90000"/>
          </a:bodyPr>
          <a:lstStyle/>
          <a:p>
            <a:r>
              <a:rPr lang="es-ES_tradnl" sz="2400" dirty="0" smtClean="0">
                <a:solidFill>
                  <a:srgbClr val="002060"/>
                </a:solidFill>
                <a:latin typeface="Trebuchet MS" pitchFamily="34" charset="0"/>
              </a:rPr>
              <a:t>Expansión del sistema de Educación Superior, de uno destinado a una élite a uno en que se trabaja con un cuerpo diverso y heterogéneo de estudiantes</a:t>
            </a:r>
            <a:endParaRPr lang="es-ES" sz="2400" dirty="0" smtClean="0">
              <a:solidFill>
                <a:srgbClr val="002060"/>
              </a:solidFill>
              <a:latin typeface="Trebuchet MS"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827088" y="2060574"/>
            <a:ext cx="5041056" cy="3168625"/>
          </a:xfrm>
        </p:spPr>
        <p:txBody>
          <a:bodyPr>
            <a:noAutofit/>
          </a:bodyPr>
          <a:lstStyle/>
          <a:p>
            <a:pPr>
              <a:lnSpc>
                <a:spcPct val="90000"/>
              </a:lnSpc>
            </a:pPr>
            <a:r>
              <a:rPr lang="es-ES_tradnl" sz="2200" dirty="0" smtClean="0">
                <a:latin typeface="Trebuchet MS" pitchFamily="34" charset="0"/>
              </a:rPr>
              <a:t>La autoevaluación se concreta en un plan de desarrollo</a:t>
            </a:r>
          </a:p>
          <a:p>
            <a:pPr>
              <a:lnSpc>
                <a:spcPct val="90000"/>
              </a:lnSpc>
            </a:pPr>
            <a:r>
              <a:rPr lang="es-ES_tradnl" sz="2200" dirty="0" smtClean="0">
                <a:latin typeface="Trebuchet MS" pitchFamily="34" charset="0"/>
              </a:rPr>
              <a:t>Durante el proceso... </a:t>
            </a:r>
          </a:p>
          <a:p>
            <a:pPr>
              <a:lnSpc>
                <a:spcPct val="90000"/>
              </a:lnSpc>
              <a:buFontTx/>
              <a:buNone/>
            </a:pPr>
            <a:r>
              <a:rPr lang="es-ES_tradnl" sz="2200" dirty="0" smtClean="0">
                <a:latin typeface="Trebuchet MS" pitchFamily="34" charset="0"/>
              </a:rPr>
              <a:t>	Acciones</a:t>
            </a:r>
          </a:p>
          <a:p>
            <a:pPr>
              <a:lnSpc>
                <a:spcPct val="90000"/>
              </a:lnSpc>
            </a:pPr>
            <a:r>
              <a:rPr lang="es-ES_tradnl" sz="2200" dirty="0" smtClean="0">
                <a:latin typeface="Trebuchet MS" pitchFamily="34" charset="0"/>
              </a:rPr>
              <a:t>Como fruto del proceso... Planificación</a:t>
            </a:r>
          </a:p>
          <a:p>
            <a:pPr>
              <a:lnSpc>
                <a:spcPct val="90000"/>
              </a:lnSpc>
            </a:pPr>
            <a:r>
              <a:rPr lang="es-ES_tradnl" sz="2200" dirty="0" smtClean="0">
                <a:latin typeface="Trebuchet MS" pitchFamily="34" charset="0"/>
              </a:rPr>
              <a:t>Relevancia del control y seguimiento compromiso permanente con la calidad</a:t>
            </a:r>
          </a:p>
        </p:txBody>
      </p:sp>
      <p:sp>
        <p:nvSpPr>
          <p:cNvPr id="45058" name="Rectangle 2"/>
          <p:cNvSpPr>
            <a:spLocks noGrp="1" noChangeArrowheads="1"/>
          </p:cNvSpPr>
          <p:nvPr>
            <p:ph type="title"/>
          </p:nvPr>
        </p:nvSpPr>
        <p:spPr>
          <a:xfrm>
            <a:off x="0" y="620688"/>
            <a:ext cx="6600825" cy="1173163"/>
          </a:xfrm>
          <a:ln w="12700">
            <a:noFill/>
          </a:ln>
        </p:spPr>
        <p:txBody>
          <a:bodyPr>
            <a:normAutofit/>
          </a:bodyPr>
          <a:lstStyle/>
          <a:p>
            <a:r>
              <a:rPr lang="es-ES_tradnl" sz="3200" dirty="0" smtClean="0">
                <a:solidFill>
                  <a:srgbClr val="002060"/>
                </a:solidFill>
                <a:latin typeface="Trebuchet MS" pitchFamily="34" charset="0"/>
              </a:rPr>
              <a:t>Mejoramiento de la calidad</a:t>
            </a:r>
          </a:p>
        </p:txBody>
      </p:sp>
      <p:sp>
        <p:nvSpPr>
          <p:cNvPr id="45060" name="Freeform 4"/>
          <p:cNvSpPr>
            <a:spLocks/>
          </p:cNvSpPr>
          <p:nvPr/>
        </p:nvSpPr>
        <p:spPr bwMode="auto">
          <a:xfrm>
            <a:off x="6012160" y="1700858"/>
            <a:ext cx="1741488" cy="3722687"/>
          </a:xfrm>
          <a:custGeom>
            <a:avLst/>
            <a:gdLst>
              <a:gd name="T0" fmla="*/ 2147483647 w 1427"/>
              <a:gd name="T1" fmla="*/ 0 h 2345"/>
              <a:gd name="T2" fmla="*/ 2147483647 w 1427"/>
              <a:gd name="T3" fmla="*/ 2147483647 h 2345"/>
              <a:gd name="T4" fmla="*/ 0 w 1427"/>
              <a:gd name="T5" fmla="*/ 2147483647 h 2345"/>
              <a:gd name="T6" fmla="*/ 0 w 1427"/>
              <a:gd name="T7" fmla="*/ 2147483647 h 2345"/>
              <a:gd name="T8" fmla="*/ 2147483647 w 1427"/>
              <a:gd name="T9" fmla="*/ 2147483647 h 2345"/>
              <a:gd name="T10" fmla="*/ 2147483647 w 1427"/>
              <a:gd name="T11" fmla="*/ 2147483647 h 2345"/>
              <a:gd name="T12" fmla="*/ 2147483647 w 1427"/>
              <a:gd name="T13" fmla="*/ 2147483647 h 2345"/>
              <a:gd name="T14" fmla="*/ 2147483647 w 1427"/>
              <a:gd name="T15" fmla="*/ 0 h 2345"/>
              <a:gd name="T16" fmla="*/ 0 60000 65536"/>
              <a:gd name="T17" fmla="*/ 0 60000 65536"/>
              <a:gd name="T18" fmla="*/ 0 60000 65536"/>
              <a:gd name="T19" fmla="*/ 0 60000 65536"/>
              <a:gd name="T20" fmla="*/ 0 60000 65536"/>
              <a:gd name="T21" fmla="*/ 0 60000 65536"/>
              <a:gd name="T22" fmla="*/ 0 60000 65536"/>
              <a:gd name="T23" fmla="*/ 0 60000 65536"/>
              <a:gd name="T24" fmla="*/ 0 w 1427"/>
              <a:gd name="T25" fmla="*/ 0 h 2345"/>
              <a:gd name="T26" fmla="*/ 1427 w 1427"/>
              <a:gd name="T27" fmla="*/ 2345 h 23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7" h="2345">
                <a:moveTo>
                  <a:pt x="966" y="0"/>
                </a:moveTo>
                <a:lnTo>
                  <a:pt x="966" y="412"/>
                </a:lnTo>
                <a:lnTo>
                  <a:pt x="0" y="412"/>
                </a:lnTo>
                <a:lnTo>
                  <a:pt x="0" y="1932"/>
                </a:lnTo>
                <a:lnTo>
                  <a:pt x="966" y="1932"/>
                </a:lnTo>
                <a:lnTo>
                  <a:pt x="966" y="2345"/>
                </a:lnTo>
                <a:lnTo>
                  <a:pt x="1427" y="1172"/>
                </a:lnTo>
                <a:lnTo>
                  <a:pt x="966" y="0"/>
                </a:lnTo>
                <a:close/>
              </a:path>
            </a:pathLst>
          </a:custGeom>
          <a:solidFill>
            <a:schemeClr val="tx2">
              <a:lumMod val="60000"/>
              <a:lumOff val="40000"/>
            </a:schemeClr>
          </a:solidFill>
          <a:ln w="9525">
            <a:solidFill>
              <a:srgbClr val="000000"/>
            </a:solidFill>
            <a:prstDash val="solid"/>
            <a:round/>
            <a:headEnd/>
            <a:tailEnd/>
          </a:ln>
        </p:spPr>
        <p:txBody>
          <a:bodyPr/>
          <a:lstStyle/>
          <a:p>
            <a:endParaRPr lang="es-SV"/>
          </a:p>
        </p:txBody>
      </p:sp>
      <p:sp>
        <p:nvSpPr>
          <p:cNvPr id="45061" name="Rectangle 5"/>
          <p:cNvSpPr>
            <a:spLocks noChangeArrowheads="1"/>
          </p:cNvSpPr>
          <p:nvPr/>
        </p:nvSpPr>
        <p:spPr bwMode="auto">
          <a:xfrm>
            <a:off x="6370935" y="2708920"/>
            <a:ext cx="708527" cy="261610"/>
          </a:xfrm>
          <a:prstGeom prst="rect">
            <a:avLst/>
          </a:prstGeom>
          <a:noFill/>
          <a:ln w="9525">
            <a:noFill/>
            <a:miter lim="800000"/>
            <a:headEnd/>
            <a:tailEnd/>
          </a:ln>
        </p:spPr>
        <p:txBody>
          <a:bodyPr wrap="none" lIns="0" tIns="0" rIns="0" bIns="0">
            <a:spAutoFit/>
          </a:bodyPr>
          <a:lstStyle/>
          <a:p>
            <a:pPr eaLnBrk="0" hangingPunct="0"/>
            <a:r>
              <a:rPr lang="es-ES_tradnl" sz="1700" dirty="0">
                <a:solidFill>
                  <a:srgbClr val="000000"/>
                </a:solidFill>
                <a:latin typeface="Trebuchet MS" pitchFamily="34" charset="0"/>
              </a:rPr>
              <a:t>Ajustes</a:t>
            </a:r>
            <a:endParaRPr lang="es-ES_tradnl" sz="2400" dirty="0">
              <a:latin typeface="Trebuchet MS" pitchFamily="34" charset="0"/>
            </a:endParaRPr>
          </a:p>
        </p:txBody>
      </p:sp>
      <p:sp>
        <p:nvSpPr>
          <p:cNvPr id="45062" name="Rectangle 6"/>
          <p:cNvSpPr>
            <a:spLocks noChangeArrowheads="1"/>
          </p:cNvSpPr>
          <p:nvPr/>
        </p:nvSpPr>
        <p:spPr bwMode="auto">
          <a:xfrm>
            <a:off x="6299498" y="3141663"/>
            <a:ext cx="982641" cy="261610"/>
          </a:xfrm>
          <a:prstGeom prst="rect">
            <a:avLst/>
          </a:prstGeom>
          <a:noFill/>
          <a:ln w="9525">
            <a:noFill/>
            <a:miter lim="800000"/>
            <a:headEnd/>
            <a:tailEnd/>
          </a:ln>
        </p:spPr>
        <p:txBody>
          <a:bodyPr wrap="none" lIns="0" tIns="0" rIns="0" bIns="0">
            <a:spAutoFit/>
          </a:bodyPr>
          <a:lstStyle/>
          <a:p>
            <a:pPr eaLnBrk="0" hangingPunct="0"/>
            <a:r>
              <a:rPr lang="es-ES_tradnl" sz="1700" dirty="0">
                <a:solidFill>
                  <a:srgbClr val="000000"/>
                </a:solidFill>
                <a:latin typeface="Trebuchet MS" pitchFamily="34" charset="0"/>
              </a:rPr>
              <a:t>Al plan de</a:t>
            </a:r>
            <a:endParaRPr lang="es-ES_tradnl" sz="2400" dirty="0">
              <a:solidFill>
                <a:srgbClr val="000000"/>
              </a:solidFill>
              <a:latin typeface="Trebuchet MS" pitchFamily="34" charset="0"/>
            </a:endParaRPr>
          </a:p>
        </p:txBody>
      </p:sp>
      <p:sp>
        <p:nvSpPr>
          <p:cNvPr id="45063" name="Rectangle 7"/>
          <p:cNvSpPr>
            <a:spLocks noChangeArrowheads="1"/>
          </p:cNvSpPr>
          <p:nvPr/>
        </p:nvSpPr>
        <p:spPr bwMode="auto">
          <a:xfrm>
            <a:off x="6299498" y="3357563"/>
            <a:ext cx="974626" cy="261610"/>
          </a:xfrm>
          <a:prstGeom prst="rect">
            <a:avLst/>
          </a:prstGeom>
          <a:noFill/>
          <a:ln w="9525">
            <a:noFill/>
            <a:miter lim="800000"/>
            <a:headEnd/>
            <a:tailEnd/>
          </a:ln>
        </p:spPr>
        <p:txBody>
          <a:bodyPr wrap="none" lIns="0" tIns="0" rIns="0" bIns="0">
            <a:spAutoFit/>
          </a:bodyPr>
          <a:lstStyle/>
          <a:p>
            <a:pPr eaLnBrk="0" hangingPunct="0"/>
            <a:r>
              <a:rPr lang="es-ES_tradnl" sz="1700" dirty="0">
                <a:solidFill>
                  <a:srgbClr val="000000"/>
                </a:solidFill>
                <a:latin typeface="Trebuchet MS" pitchFamily="34" charset="0"/>
              </a:rPr>
              <a:t>desarrollo</a:t>
            </a:r>
            <a:endParaRPr lang="es-ES_tradnl" sz="2400" dirty="0">
              <a:latin typeface="Trebuchet MS" pitchFamily="34" charset="0"/>
            </a:endParaRPr>
          </a:p>
        </p:txBody>
      </p:sp>
      <p:sp>
        <p:nvSpPr>
          <p:cNvPr id="45064" name="Rectangle 8"/>
          <p:cNvSpPr>
            <a:spLocks noChangeArrowheads="1"/>
          </p:cNvSpPr>
          <p:nvPr/>
        </p:nvSpPr>
        <p:spPr bwMode="auto">
          <a:xfrm>
            <a:off x="6304260" y="3754438"/>
            <a:ext cx="891270" cy="261610"/>
          </a:xfrm>
          <a:prstGeom prst="rect">
            <a:avLst/>
          </a:prstGeom>
          <a:noFill/>
          <a:ln w="9525">
            <a:noFill/>
            <a:miter lim="800000"/>
            <a:headEnd/>
            <a:tailEnd/>
          </a:ln>
        </p:spPr>
        <p:txBody>
          <a:bodyPr wrap="none" lIns="0" tIns="0" rIns="0" bIns="0">
            <a:spAutoFit/>
          </a:bodyPr>
          <a:lstStyle/>
          <a:p>
            <a:pPr eaLnBrk="0" hangingPunct="0"/>
            <a:r>
              <a:rPr lang="es-ES_tradnl" sz="1700" dirty="0">
                <a:solidFill>
                  <a:srgbClr val="000000"/>
                </a:solidFill>
                <a:latin typeface="Trebuchet MS" pitchFamily="34" charset="0"/>
                <a:cs typeface="Tahoma" pitchFamily="34" charset="0"/>
              </a:rPr>
              <a:t>Control y</a:t>
            </a:r>
            <a:endParaRPr lang="es-ES_tradnl" sz="2400" dirty="0">
              <a:latin typeface="Trebuchet MS" pitchFamily="34" charset="0"/>
              <a:cs typeface="Tahoma" pitchFamily="34" charset="0"/>
            </a:endParaRPr>
          </a:p>
        </p:txBody>
      </p:sp>
      <p:sp>
        <p:nvSpPr>
          <p:cNvPr id="45065" name="Rectangle 9"/>
          <p:cNvSpPr>
            <a:spLocks noChangeArrowheads="1"/>
          </p:cNvSpPr>
          <p:nvPr/>
        </p:nvSpPr>
        <p:spPr bwMode="auto">
          <a:xfrm>
            <a:off x="6083598" y="4005263"/>
            <a:ext cx="1444306" cy="261610"/>
          </a:xfrm>
          <a:prstGeom prst="rect">
            <a:avLst/>
          </a:prstGeom>
          <a:noFill/>
          <a:ln w="9525">
            <a:noFill/>
            <a:miter lim="800000"/>
            <a:headEnd/>
            <a:tailEnd/>
          </a:ln>
        </p:spPr>
        <p:txBody>
          <a:bodyPr wrap="none" lIns="0" tIns="0" rIns="0" bIns="0">
            <a:spAutoFit/>
          </a:bodyPr>
          <a:lstStyle/>
          <a:p>
            <a:pPr eaLnBrk="0" hangingPunct="0"/>
            <a:r>
              <a:rPr lang="es-ES_tradnl" sz="1700" dirty="0">
                <a:solidFill>
                  <a:srgbClr val="000000"/>
                </a:solidFill>
                <a:latin typeface="Trebuchet MS" pitchFamily="34" charset="0"/>
              </a:rPr>
              <a:t>    seguimiento</a:t>
            </a:r>
            <a:endParaRPr lang="es-ES_tradnl" sz="2400" dirty="0">
              <a:latin typeface="Trebuchet MS" pitchFamily="34" charset="0"/>
            </a:endParaRPr>
          </a:p>
        </p:txBody>
      </p:sp>
      <p:sp>
        <p:nvSpPr>
          <p:cNvPr id="45066" name="Rectangle 10"/>
          <p:cNvSpPr>
            <a:spLocks noChangeArrowheads="1"/>
          </p:cNvSpPr>
          <p:nvPr/>
        </p:nvSpPr>
        <p:spPr bwMode="auto">
          <a:xfrm>
            <a:off x="5004048" y="6165304"/>
            <a:ext cx="3968651" cy="261610"/>
          </a:xfrm>
          <a:prstGeom prst="rect">
            <a:avLst/>
          </a:prstGeom>
          <a:noFill/>
          <a:ln w="9525">
            <a:noFill/>
            <a:miter lim="800000"/>
            <a:headEnd/>
            <a:tailEnd/>
          </a:ln>
        </p:spPr>
        <p:txBody>
          <a:bodyPr wrap="none" lIns="0" tIns="0" rIns="0" bIns="0">
            <a:spAutoFit/>
          </a:bodyPr>
          <a:lstStyle/>
          <a:p>
            <a:pPr eaLnBrk="0" hangingPunct="0"/>
            <a:r>
              <a:rPr lang="es-ES_tradnl" sz="1700" b="1" dirty="0">
                <a:latin typeface="Trebuchet MS" pitchFamily="34" charset="0"/>
              </a:rPr>
              <a:t>Planificación y estrategia de desarrollo</a:t>
            </a:r>
            <a:endParaRPr lang="es-ES_tradnl" sz="2400" dirty="0">
              <a:latin typeface="Trebuchet MS" pitchFamily="34" charset="0"/>
            </a:endParaRPr>
          </a:p>
        </p:txBody>
      </p:sp>
      <p:sp>
        <p:nvSpPr>
          <p:cNvPr id="45067" name="Rectangle 11"/>
          <p:cNvSpPr>
            <a:spLocks noChangeArrowheads="1"/>
          </p:cNvSpPr>
          <p:nvPr/>
        </p:nvSpPr>
        <p:spPr bwMode="auto">
          <a:xfrm>
            <a:off x="899592" y="6165304"/>
            <a:ext cx="3806748" cy="261610"/>
          </a:xfrm>
          <a:prstGeom prst="rect">
            <a:avLst/>
          </a:prstGeom>
          <a:noFill/>
          <a:ln w="9525">
            <a:noFill/>
            <a:miter lim="800000"/>
            <a:headEnd/>
            <a:tailEnd/>
          </a:ln>
        </p:spPr>
        <p:txBody>
          <a:bodyPr wrap="none" lIns="0" tIns="0" rIns="0" bIns="0">
            <a:spAutoFit/>
          </a:bodyPr>
          <a:lstStyle/>
          <a:p>
            <a:pPr eaLnBrk="0" hangingPunct="0"/>
            <a:r>
              <a:rPr lang="es-ES_tradnl" sz="1700" b="1" dirty="0">
                <a:latin typeface="Trebuchet MS" pitchFamily="34" charset="0"/>
              </a:rPr>
              <a:t>Acciones de mejoramiento inmediato</a:t>
            </a:r>
            <a:endParaRPr lang="es-ES_tradnl" sz="2400" dirty="0">
              <a:latin typeface="Trebuchet MS" pitchFamily="34" charset="0"/>
            </a:endParaRPr>
          </a:p>
        </p:txBody>
      </p:sp>
      <p:sp>
        <p:nvSpPr>
          <p:cNvPr id="45068" name="Freeform 12"/>
          <p:cNvSpPr>
            <a:spLocks/>
          </p:cNvSpPr>
          <p:nvPr/>
        </p:nvSpPr>
        <p:spPr bwMode="auto">
          <a:xfrm>
            <a:off x="5410200" y="5926138"/>
            <a:ext cx="2895600" cy="169862"/>
          </a:xfrm>
          <a:custGeom>
            <a:avLst/>
            <a:gdLst>
              <a:gd name="T0" fmla="*/ 0 w 1632"/>
              <a:gd name="T1" fmla="*/ 2147483647 h 240"/>
              <a:gd name="T2" fmla="*/ 2147483647 w 1632"/>
              <a:gd name="T3" fmla="*/ 2147483647 h 240"/>
              <a:gd name="T4" fmla="*/ 2147483647 w 1632"/>
              <a:gd name="T5" fmla="*/ 2147483647 h 240"/>
              <a:gd name="T6" fmla="*/ 2147483647 w 1632"/>
              <a:gd name="T7" fmla="*/ 2147483647 h 240"/>
              <a:gd name="T8" fmla="*/ 2147483647 w 1632"/>
              <a:gd name="T9" fmla="*/ 2147483647 h 240"/>
              <a:gd name="T10" fmla="*/ 2147483647 w 1632"/>
              <a:gd name="T11" fmla="*/ 2147483647 h 240"/>
              <a:gd name="T12" fmla="*/ 2147483647 w 1632"/>
              <a:gd name="T13" fmla="*/ 0 h 240"/>
              <a:gd name="T14" fmla="*/ 2147483647 w 1632"/>
              <a:gd name="T15" fmla="*/ 2147483647 h 240"/>
              <a:gd name="T16" fmla="*/ 2147483647 w 1632"/>
              <a:gd name="T17" fmla="*/ 2147483647 h 240"/>
              <a:gd name="T18" fmla="*/ 2147483647 w 1632"/>
              <a:gd name="T19" fmla="*/ 0 h 240"/>
              <a:gd name="T20" fmla="*/ 0 w 1632"/>
              <a:gd name="T21" fmla="*/ 2147483647 h 2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32"/>
              <a:gd name="T34" fmla="*/ 0 h 240"/>
              <a:gd name="T35" fmla="*/ 1632 w 1632"/>
              <a:gd name="T36" fmla="*/ 240 h 24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32" h="240">
                <a:moveTo>
                  <a:pt x="0" y="120"/>
                </a:moveTo>
                <a:lnTo>
                  <a:pt x="131" y="240"/>
                </a:lnTo>
                <a:lnTo>
                  <a:pt x="131" y="180"/>
                </a:lnTo>
                <a:lnTo>
                  <a:pt x="1485" y="180"/>
                </a:lnTo>
                <a:lnTo>
                  <a:pt x="1485" y="240"/>
                </a:lnTo>
                <a:lnTo>
                  <a:pt x="1632" y="120"/>
                </a:lnTo>
                <a:lnTo>
                  <a:pt x="1485" y="0"/>
                </a:lnTo>
                <a:lnTo>
                  <a:pt x="1485" y="60"/>
                </a:lnTo>
                <a:lnTo>
                  <a:pt x="131" y="60"/>
                </a:lnTo>
                <a:lnTo>
                  <a:pt x="131" y="0"/>
                </a:lnTo>
                <a:lnTo>
                  <a:pt x="0" y="120"/>
                </a:lnTo>
                <a:close/>
              </a:path>
            </a:pathLst>
          </a:custGeom>
          <a:solidFill>
            <a:schemeClr val="accent5">
              <a:lumMod val="75000"/>
            </a:schemeClr>
          </a:solidFill>
          <a:ln w="12700">
            <a:solidFill>
              <a:srgbClr val="000000"/>
            </a:solidFill>
            <a:prstDash val="solid"/>
            <a:round/>
            <a:headEnd/>
            <a:tailEnd/>
          </a:ln>
        </p:spPr>
        <p:txBody>
          <a:bodyPr/>
          <a:lstStyle/>
          <a:p>
            <a:endParaRPr lang="es-SV"/>
          </a:p>
        </p:txBody>
      </p:sp>
      <p:sp>
        <p:nvSpPr>
          <p:cNvPr id="45069" name="Freeform 13"/>
          <p:cNvSpPr>
            <a:spLocks/>
          </p:cNvSpPr>
          <p:nvPr/>
        </p:nvSpPr>
        <p:spPr bwMode="auto">
          <a:xfrm>
            <a:off x="1258888" y="5949950"/>
            <a:ext cx="2895600" cy="169863"/>
          </a:xfrm>
          <a:custGeom>
            <a:avLst/>
            <a:gdLst>
              <a:gd name="T0" fmla="*/ 0 w 1632"/>
              <a:gd name="T1" fmla="*/ 2147483647 h 240"/>
              <a:gd name="T2" fmla="*/ 2147483647 w 1632"/>
              <a:gd name="T3" fmla="*/ 2147483647 h 240"/>
              <a:gd name="T4" fmla="*/ 2147483647 w 1632"/>
              <a:gd name="T5" fmla="*/ 2147483647 h 240"/>
              <a:gd name="T6" fmla="*/ 2147483647 w 1632"/>
              <a:gd name="T7" fmla="*/ 2147483647 h 240"/>
              <a:gd name="T8" fmla="*/ 2147483647 w 1632"/>
              <a:gd name="T9" fmla="*/ 2147483647 h 240"/>
              <a:gd name="T10" fmla="*/ 2147483647 w 1632"/>
              <a:gd name="T11" fmla="*/ 2147483647 h 240"/>
              <a:gd name="T12" fmla="*/ 2147483647 w 1632"/>
              <a:gd name="T13" fmla="*/ 0 h 240"/>
              <a:gd name="T14" fmla="*/ 2147483647 w 1632"/>
              <a:gd name="T15" fmla="*/ 2147483647 h 240"/>
              <a:gd name="T16" fmla="*/ 2147483647 w 1632"/>
              <a:gd name="T17" fmla="*/ 2147483647 h 240"/>
              <a:gd name="T18" fmla="*/ 2147483647 w 1632"/>
              <a:gd name="T19" fmla="*/ 0 h 240"/>
              <a:gd name="T20" fmla="*/ 0 w 1632"/>
              <a:gd name="T21" fmla="*/ 2147483647 h 2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32"/>
              <a:gd name="T34" fmla="*/ 0 h 240"/>
              <a:gd name="T35" fmla="*/ 1632 w 1632"/>
              <a:gd name="T36" fmla="*/ 240 h 24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32" h="240">
                <a:moveTo>
                  <a:pt x="0" y="120"/>
                </a:moveTo>
                <a:lnTo>
                  <a:pt x="131" y="240"/>
                </a:lnTo>
                <a:lnTo>
                  <a:pt x="131" y="180"/>
                </a:lnTo>
                <a:lnTo>
                  <a:pt x="1485" y="180"/>
                </a:lnTo>
                <a:lnTo>
                  <a:pt x="1485" y="240"/>
                </a:lnTo>
                <a:lnTo>
                  <a:pt x="1632" y="120"/>
                </a:lnTo>
                <a:lnTo>
                  <a:pt x="1485" y="0"/>
                </a:lnTo>
                <a:lnTo>
                  <a:pt x="1485" y="60"/>
                </a:lnTo>
                <a:lnTo>
                  <a:pt x="131" y="60"/>
                </a:lnTo>
                <a:lnTo>
                  <a:pt x="131" y="0"/>
                </a:lnTo>
                <a:lnTo>
                  <a:pt x="0" y="120"/>
                </a:lnTo>
                <a:close/>
              </a:path>
            </a:pathLst>
          </a:custGeom>
          <a:solidFill>
            <a:srgbClr val="FFFF00"/>
          </a:solidFill>
          <a:ln w="12700">
            <a:solidFill>
              <a:srgbClr val="000000"/>
            </a:solidFill>
            <a:prstDash val="solid"/>
            <a:round/>
            <a:headEnd/>
            <a:tailEnd/>
          </a:ln>
        </p:spPr>
        <p:txBody>
          <a:bodyPr/>
          <a:lstStyle/>
          <a:p>
            <a:endParaRPr lang="es-SV"/>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827584" y="2132856"/>
            <a:ext cx="7772400" cy="4026024"/>
          </a:xfrm>
        </p:spPr>
        <p:txBody>
          <a:bodyPr>
            <a:normAutofit/>
          </a:bodyPr>
          <a:lstStyle/>
          <a:p>
            <a:pPr>
              <a:buFontTx/>
              <a:buNone/>
            </a:pPr>
            <a:r>
              <a:rPr lang="es-ES_tradnl" sz="2200" dirty="0" smtClean="0">
                <a:latin typeface="Trebuchet MS" pitchFamily="34" charset="0"/>
              </a:rPr>
              <a:t>El proceso de autoevaluación permite:</a:t>
            </a:r>
          </a:p>
          <a:p>
            <a:pPr>
              <a:buFontTx/>
              <a:buNone/>
            </a:pPr>
            <a:endParaRPr lang="es-ES_tradnl" sz="2200" dirty="0" smtClean="0">
              <a:latin typeface="Trebuchet MS" pitchFamily="34" charset="0"/>
            </a:endParaRPr>
          </a:p>
          <a:p>
            <a:r>
              <a:rPr lang="es-ES_tradnl" sz="2200" dirty="0" smtClean="0">
                <a:latin typeface="Trebuchet MS" pitchFamily="34" charset="0"/>
              </a:rPr>
              <a:t>Afianzar una cultura crítica de autoevaluación, orientada hacia el mejoramiento de la carrera</a:t>
            </a:r>
          </a:p>
          <a:p>
            <a:r>
              <a:rPr lang="es-ES_tradnl" sz="2200" dirty="0" smtClean="0">
                <a:latin typeface="Trebuchet MS" pitchFamily="34" charset="0"/>
              </a:rPr>
              <a:t>Desarrollar un proceso objetivo y honesto de revisión de fortalezas y debilidades, reconocido y validado por pares externos</a:t>
            </a:r>
          </a:p>
          <a:p>
            <a:r>
              <a:rPr lang="es-ES_tradnl" sz="2200" dirty="0" smtClean="0">
                <a:latin typeface="Trebuchet MS" pitchFamily="34" charset="0"/>
              </a:rPr>
              <a:t>Estimular la participación de la comunidad (académicos, estudiantes y administrativos) en un diagnóstico común.</a:t>
            </a:r>
          </a:p>
          <a:p>
            <a:r>
              <a:rPr lang="es-ES_tradnl" sz="2200" dirty="0" smtClean="0">
                <a:latin typeface="Trebuchet MS" pitchFamily="34" charset="0"/>
              </a:rPr>
              <a:t>Corregir falencias, a medida que se identifican</a:t>
            </a:r>
          </a:p>
        </p:txBody>
      </p:sp>
      <p:sp>
        <p:nvSpPr>
          <p:cNvPr id="46082" name="Rectangle 2"/>
          <p:cNvSpPr>
            <a:spLocks noGrp="1" noChangeArrowheads="1"/>
          </p:cNvSpPr>
          <p:nvPr>
            <p:ph type="title"/>
          </p:nvPr>
        </p:nvSpPr>
        <p:spPr>
          <a:xfrm>
            <a:off x="179512" y="1196752"/>
            <a:ext cx="7543800" cy="762000"/>
          </a:xfrm>
          <a:noFill/>
          <a:ln w="12700">
            <a:noFill/>
          </a:ln>
        </p:spPr>
        <p:txBody>
          <a:bodyPr/>
          <a:lstStyle/>
          <a:p>
            <a:r>
              <a:rPr lang="es-ES_tradnl" sz="3200" dirty="0" smtClean="0">
                <a:solidFill>
                  <a:srgbClr val="002060"/>
                </a:solidFill>
                <a:latin typeface="Trebuchet MS" pitchFamily="34" charset="0"/>
              </a:rPr>
              <a:t>Logros del proceso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1"/>
          </p:nvPr>
        </p:nvSpPr>
        <p:spPr>
          <a:xfrm>
            <a:off x="755576" y="2204864"/>
            <a:ext cx="7772400" cy="4114800"/>
          </a:xfrm>
        </p:spPr>
        <p:txBody>
          <a:bodyPr>
            <a:normAutofit fontScale="92500"/>
          </a:bodyPr>
          <a:lstStyle/>
          <a:p>
            <a:r>
              <a:rPr lang="es-ES_tradnl" sz="2400" dirty="0" smtClean="0">
                <a:latin typeface="Trebuchet MS" pitchFamily="34" charset="0"/>
              </a:rPr>
              <a:t>Organizar la información de la carrera, tendiendo al establecimiento de un sistema de información para la gestión de la calidad</a:t>
            </a:r>
          </a:p>
          <a:p>
            <a:r>
              <a:rPr lang="es-ES_tradnl" sz="2400" dirty="0" smtClean="0">
                <a:latin typeface="Trebuchet MS" pitchFamily="34" charset="0"/>
              </a:rPr>
              <a:t>Reunir antecedentes importantes para las autoridades, con recomendaciones de cambio necesarios para el progreso institucional, validados por la opinión de los pares externos</a:t>
            </a:r>
          </a:p>
          <a:p>
            <a:r>
              <a:rPr lang="es-ES_tradnl" sz="2400" dirty="0" smtClean="0">
                <a:latin typeface="Trebuchet MS" pitchFamily="34" charset="0"/>
              </a:rPr>
              <a:t>Mejorar la capacidad de gestión de la carrera y potenciar el aporte de los académicos a ella</a:t>
            </a:r>
          </a:p>
          <a:p>
            <a:r>
              <a:rPr lang="es-ES_tradnl" sz="2400" dirty="0" smtClean="0">
                <a:latin typeface="Trebuchet MS" pitchFamily="34" charset="0"/>
              </a:rPr>
              <a:t>Desarrollar una actividad necesaria desde el punto de vista de la garantía pública de la calidad  -  Acreditación.</a:t>
            </a:r>
          </a:p>
          <a:p>
            <a:endParaRPr lang="es-ES_tradnl" sz="2400" dirty="0" smtClean="0"/>
          </a:p>
        </p:txBody>
      </p:sp>
      <p:sp>
        <p:nvSpPr>
          <p:cNvPr id="47107" name="Rectangle 3"/>
          <p:cNvSpPr>
            <a:spLocks noChangeArrowheads="1"/>
          </p:cNvSpPr>
          <p:nvPr/>
        </p:nvSpPr>
        <p:spPr bwMode="auto">
          <a:xfrm>
            <a:off x="0" y="1196752"/>
            <a:ext cx="7543800" cy="762000"/>
          </a:xfrm>
          <a:prstGeom prst="rect">
            <a:avLst/>
          </a:prstGeom>
          <a:noFill/>
          <a:ln w="12700">
            <a:noFill/>
            <a:miter lim="800000"/>
            <a:headEnd/>
            <a:tailEnd/>
          </a:ln>
        </p:spPr>
        <p:txBody>
          <a:bodyPr anchor="ctr"/>
          <a:lstStyle/>
          <a:p>
            <a:pPr eaLnBrk="0" hangingPunct="0"/>
            <a:r>
              <a:rPr lang="es-ES_tradnl" sz="3200" dirty="0">
                <a:solidFill>
                  <a:srgbClr val="002060"/>
                </a:solidFill>
                <a:latin typeface="Trebuchet MS" pitchFamily="34" charset="0"/>
              </a:rPr>
              <a:t>Logros del proceso (cont.)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idx="1"/>
          </p:nvPr>
        </p:nvSpPr>
        <p:spPr>
          <a:xfrm>
            <a:off x="755576" y="2132856"/>
            <a:ext cx="7772400" cy="4419600"/>
          </a:xfrm>
        </p:spPr>
        <p:txBody>
          <a:bodyPr/>
          <a:lstStyle/>
          <a:p>
            <a:r>
              <a:rPr lang="es-ES_tradnl" sz="2200" dirty="0" smtClean="0">
                <a:latin typeface="Trebuchet MS" pitchFamily="34" charset="0"/>
              </a:rPr>
              <a:t>En el diseño del proceso: la representatividad de los distintos sectores de la carrera en el Comité.</a:t>
            </a:r>
          </a:p>
          <a:p>
            <a:r>
              <a:rPr lang="es-ES_tradnl" sz="2200" dirty="0" smtClean="0">
                <a:latin typeface="Trebuchet MS" pitchFamily="34" charset="0"/>
              </a:rPr>
              <a:t>Escepticismo del mundo académico: otro proceso más, sin cambios ni consecuencias.</a:t>
            </a:r>
          </a:p>
          <a:p>
            <a:r>
              <a:rPr lang="es-ES_tradnl" sz="2200" dirty="0" smtClean="0">
                <a:latin typeface="Trebuchet MS" pitchFamily="34" charset="0"/>
              </a:rPr>
              <a:t>Desconocimiento de la misión, perfil de egreso de la carrera o de los criterios de evaluación.</a:t>
            </a:r>
          </a:p>
          <a:p>
            <a:r>
              <a:rPr lang="es-ES_tradnl" sz="2200" dirty="0" smtClean="0">
                <a:latin typeface="Trebuchet MS" pitchFamily="34" charset="0"/>
              </a:rPr>
              <a:t>Superposición de otros procesos con objetivos distintos y perturbadores.</a:t>
            </a:r>
          </a:p>
          <a:p>
            <a:r>
              <a:rPr lang="es-ES_tradnl" sz="2200" dirty="0" smtClean="0">
                <a:latin typeface="Trebuchet MS" pitchFamily="34" charset="0"/>
              </a:rPr>
              <a:t>Proceso más descriptivo que analítico</a:t>
            </a:r>
          </a:p>
          <a:p>
            <a:r>
              <a:rPr lang="es-ES_tradnl" sz="2200" dirty="0" smtClean="0">
                <a:latin typeface="Trebuchet MS" pitchFamily="34" charset="0"/>
              </a:rPr>
              <a:t>Plan de desarrollo que no prioriza acciones</a:t>
            </a:r>
            <a:r>
              <a:rPr lang="es-ES_tradnl" sz="2200" dirty="0" smtClean="0"/>
              <a:t>.</a:t>
            </a:r>
          </a:p>
        </p:txBody>
      </p:sp>
      <p:sp>
        <p:nvSpPr>
          <p:cNvPr id="48131" name="Rectangle 3"/>
          <p:cNvSpPr>
            <a:spLocks noChangeArrowheads="1"/>
          </p:cNvSpPr>
          <p:nvPr/>
        </p:nvSpPr>
        <p:spPr bwMode="auto">
          <a:xfrm>
            <a:off x="251520" y="1124744"/>
            <a:ext cx="7543800" cy="762000"/>
          </a:xfrm>
          <a:prstGeom prst="rect">
            <a:avLst/>
          </a:prstGeom>
          <a:noFill/>
          <a:ln w="12700">
            <a:noFill/>
            <a:miter lim="800000"/>
            <a:headEnd/>
            <a:tailEnd/>
          </a:ln>
        </p:spPr>
        <p:txBody>
          <a:bodyPr anchor="ctr"/>
          <a:lstStyle/>
          <a:p>
            <a:pPr eaLnBrk="0" hangingPunct="0"/>
            <a:r>
              <a:rPr lang="es-ES_tradnl" sz="3200" dirty="0">
                <a:solidFill>
                  <a:srgbClr val="002060"/>
                </a:solidFill>
                <a:latin typeface="Trebuchet MS" pitchFamily="34" charset="0"/>
              </a:rPr>
              <a:t>Dificultades frecuentes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980728"/>
            <a:ext cx="8208962" cy="900113"/>
          </a:xfrm>
        </p:spPr>
        <p:txBody>
          <a:bodyPr/>
          <a:lstStyle/>
          <a:p>
            <a:r>
              <a:rPr lang="de-DE" sz="3200" dirty="0" smtClean="0">
                <a:solidFill>
                  <a:srgbClr val="000066"/>
                </a:solidFill>
                <a:latin typeface="Trebuchet MS" pitchFamily="34" charset="0"/>
              </a:rPr>
              <a:t>No establezca plazos muy audaces</a:t>
            </a:r>
            <a:endParaRPr lang="es-NI" sz="3200" dirty="0" smtClean="0">
              <a:solidFill>
                <a:srgbClr val="000066"/>
              </a:solidFill>
              <a:latin typeface="Trebuchet MS" pitchFamily="34" charset="0"/>
            </a:endParaRPr>
          </a:p>
        </p:txBody>
      </p:sp>
      <p:grpSp>
        <p:nvGrpSpPr>
          <p:cNvPr id="2" name="Group 4"/>
          <p:cNvGrpSpPr>
            <a:grpSpLocks/>
          </p:cNvGrpSpPr>
          <p:nvPr/>
        </p:nvGrpSpPr>
        <p:grpSpPr bwMode="auto">
          <a:xfrm>
            <a:off x="0" y="2132856"/>
            <a:ext cx="8604250" cy="4529138"/>
            <a:chOff x="624" y="1200"/>
            <a:chExt cx="4368" cy="2853"/>
          </a:xfrm>
        </p:grpSpPr>
        <p:pic>
          <p:nvPicPr>
            <p:cNvPr id="49156" name="Picture 5" descr="Deadline"/>
            <p:cNvPicPr>
              <a:picLocks noChangeAspect="1" noChangeArrowheads="1"/>
            </p:cNvPicPr>
            <p:nvPr/>
          </p:nvPicPr>
          <p:blipFill>
            <a:blip r:embed="rId2" cstate="print"/>
            <a:srcRect/>
            <a:stretch>
              <a:fillRect/>
            </a:stretch>
          </p:blipFill>
          <p:spPr bwMode="auto">
            <a:xfrm>
              <a:off x="720" y="1200"/>
              <a:ext cx="4176" cy="2847"/>
            </a:xfrm>
            <a:prstGeom prst="rect">
              <a:avLst/>
            </a:prstGeom>
            <a:noFill/>
            <a:ln w="9525">
              <a:noFill/>
              <a:miter lim="800000"/>
              <a:headEnd/>
              <a:tailEnd/>
            </a:ln>
          </p:spPr>
        </p:pic>
        <p:sp>
          <p:nvSpPr>
            <p:cNvPr id="49157" name="Text Box 6"/>
            <p:cNvSpPr txBox="1">
              <a:spLocks noChangeArrowheads="1"/>
            </p:cNvSpPr>
            <p:nvPr/>
          </p:nvSpPr>
          <p:spPr bwMode="auto">
            <a:xfrm>
              <a:off x="624" y="3600"/>
              <a:ext cx="4368" cy="453"/>
            </a:xfrm>
            <a:prstGeom prst="rect">
              <a:avLst/>
            </a:prstGeom>
            <a:solidFill>
              <a:schemeClr val="bg1"/>
            </a:solidFill>
            <a:ln w="9525">
              <a:noFill/>
              <a:miter lim="800000"/>
              <a:headEnd/>
              <a:tailEnd/>
            </a:ln>
          </p:spPr>
          <p:txBody>
            <a:bodyPr/>
            <a:lstStyle/>
            <a:p>
              <a:pPr algn="ctr">
                <a:spcAft>
                  <a:spcPct val="100000"/>
                </a:spcAft>
              </a:pPr>
              <a:r>
                <a:rPr lang="de-DE" sz="3200" b="1">
                  <a:ea typeface="ＭＳ Ｐゴシック" pitchFamily="34" charset="-128"/>
                </a:rPr>
                <a:t>Plazo es plazo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1403350" y="2636838"/>
            <a:ext cx="6697663" cy="1600200"/>
          </a:xfrm>
          <a:prstGeom prst="rect">
            <a:avLst/>
          </a:prstGeom>
          <a:solidFill>
            <a:schemeClr val="accent1"/>
          </a:solidFill>
          <a:ln w="12700">
            <a:noFill/>
            <a:miter lim="800000"/>
            <a:headEnd/>
            <a:tailEnd/>
          </a:ln>
        </p:spPr>
        <p:txBody>
          <a:bodyPr wrap="none" anchor="ctr"/>
          <a:lstStyle/>
          <a:p>
            <a:pPr algn="ctr"/>
            <a:endParaRPr lang="es-ES_tradnl" sz="4400" b="1" dirty="0">
              <a:solidFill>
                <a:schemeClr val="bg1"/>
              </a:solidFill>
            </a:endParaRPr>
          </a:p>
          <a:p>
            <a:pPr algn="ctr"/>
            <a:r>
              <a:rPr lang="es-ES_tradnl" sz="4400" dirty="0">
                <a:solidFill>
                  <a:srgbClr val="000066"/>
                </a:solidFill>
              </a:rPr>
              <a:t>MUCHAS GRACIAS, </a:t>
            </a:r>
          </a:p>
          <a:p>
            <a:pPr algn="ctr"/>
            <a:endParaRPr lang="es-ES_tradnl" sz="4400" b="1" dirty="0">
              <a:solidFill>
                <a:schemeClr val="bg1"/>
              </a:solidFill>
            </a:endParaRPr>
          </a:p>
        </p:txBody>
      </p:sp>
      <p:sp>
        <p:nvSpPr>
          <p:cNvPr id="64515" name="Text Box 4"/>
          <p:cNvSpPr txBox="1">
            <a:spLocks noChangeArrowheads="1"/>
          </p:cNvSpPr>
          <p:nvPr/>
        </p:nvSpPr>
        <p:spPr bwMode="auto">
          <a:xfrm>
            <a:off x="2825750" y="5446713"/>
            <a:ext cx="180975" cy="304800"/>
          </a:xfrm>
          <a:prstGeom prst="rect">
            <a:avLst/>
          </a:prstGeom>
          <a:noFill/>
          <a:ln w="9525">
            <a:noFill/>
            <a:miter lim="800000"/>
            <a:headEnd/>
            <a:tailEnd/>
          </a:ln>
        </p:spPr>
        <p:txBody>
          <a:bodyPr wrap="none" lIns="90000" tIns="46800" rIns="90000" bIns="46800">
            <a:spAutoFit/>
          </a:bodyPr>
          <a:lstStyle/>
          <a:p>
            <a:endParaRPr lang="es-NI"/>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784224" y="2204864"/>
            <a:ext cx="7892231" cy="4320480"/>
          </a:xfrm>
        </p:spPr>
        <p:txBody>
          <a:bodyPr>
            <a:normAutofit fontScale="62500" lnSpcReduction="20000"/>
          </a:bodyPr>
          <a:lstStyle/>
          <a:p>
            <a:pPr algn="just">
              <a:lnSpc>
                <a:spcPct val="90000"/>
              </a:lnSpc>
              <a:spcBef>
                <a:spcPct val="50000"/>
              </a:spcBef>
            </a:pPr>
            <a:r>
              <a:rPr lang="es-MX" sz="3500" dirty="0" smtClean="0">
                <a:latin typeface="Trebuchet MS" pitchFamily="34" charset="0"/>
              </a:rPr>
              <a:t>Acuerdos de libre comercio.</a:t>
            </a:r>
          </a:p>
          <a:p>
            <a:pPr algn="just">
              <a:lnSpc>
                <a:spcPct val="90000"/>
              </a:lnSpc>
              <a:spcBef>
                <a:spcPct val="50000"/>
              </a:spcBef>
            </a:pPr>
            <a:endParaRPr lang="es-MX" sz="3500" dirty="0" smtClean="0">
              <a:latin typeface="Trebuchet MS" pitchFamily="34" charset="0"/>
            </a:endParaRPr>
          </a:p>
          <a:p>
            <a:pPr algn="just">
              <a:lnSpc>
                <a:spcPct val="90000"/>
              </a:lnSpc>
              <a:spcBef>
                <a:spcPct val="50000"/>
              </a:spcBef>
            </a:pPr>
            <a:r>
              <a:rPr lang="es-MX" sz="3500" dirty="0" smtClean="0">
                <a:latin typeface="Trebuchet MS" pitchFamily="34" charset="0"/>
              </a:rPr>
              <a:t>Mecanismos regionales de acreditación, reconocimiento mutuo de sistemas de acreditación. </a:t>
            </a:r>
          </a:p>
          <a:p>
            <a:pPr algn="just">
              <a:lnSpc>
                <a:spcPct val="90000"/>
              </a:lnSpc>
              <a:spcBef>
                <a:spcPct val="50000"/>
              </a:spcBef>
            </a:pPr>
            <a:endParaRPr lang="es-MX" sz="3500" dirty="0" smtClean="0">
              <a:latin typeface="Trebuchet MS" pitchFamily="34" charset="0"/>
            </a:endParaRPr>
          </a:p>
          <a:p>
            <a:pPr algn="just">
              <a:lnSpc>
                <a:spcPct val="90000"/>
              </a:lnSpc>
              <a:spcBef>
                <a:spcPct val="50000"/>
              </a:spcBef>
            </a:pPr>
            <a:r>
              <a:rPr lang="es-MX" sz="3500" dirty="0" smtClean="0">
                <a:latin typeface="Trebuchet MS" pitchFamily="34" charset="0"/>
              </a:rPr>
              <a:t>Otorgamiento de grados académicos y habilitación profesional.</a:t>
            </a:r>
          </a:p>
          <a:p>
            <a:pPr algn="just">
              <a:lnSpc>
                <a:spcPct val="90000"/>
              </a:lnSpc>
              <a:spcBef>
                <a:spcPct val="50000"/>
              </a:spcBef>
            </a:pPr>
            <a:endParaRPr lang="es-MX" sz="3500" dirty="0" smtClean="0">
              <a:latin typeface="Trebuchet MS" pitchFamily="34" charset="0"/>
            </a:endParaRPr>
          </a:p>
          <a:p>
            <a:pPr algn="just">
              <a:lnSpc>
                <a:spcPct val="90000"/>
              </a:lnSpc>
              <a:spcBef>
                <a:spcPct val="50000"/>
              </a:spcBef>
            </a:pPr>
            <a:r>
              <a:rPr lang="es-MX" sz="3500" dirty="0" smtClean="0">
                <a:latin typeface="Trebuchet MS" pitchFamily="34" charset="0"/>
              </a:rPr>
              <a:t>Libre tránsito de estudiantes, académicos y profesionales.</a:t>
            </a:r>
          </a:p>
          <a:p>
            <a:pPr algn="just">
              <a:lnSpc>
                <a:spcPct val="90000"/>
              </a:lnSpc>
              <a:spcBef>
                <a:spcPct val="50000"/>
              </a:spcBef>
            </a:pPr>
            <a:endParaRPr lang="es-MX" sz="3500" dirty="0" smtClean="0">
              <a:latin typeface="Trebuchet MS" pitchFamily="34" charset="0"/>
            </a:endParaRPr>
          </a:p>
          <a:p>
            <a:pPr algn="just">
              <a:lnSpc>
                <a:spcPct val="90000"/>
              </a:lnSpc>
              <a:spcBef>
                <a:spcPct val="50000"/>
              </a:spcBef>
            </a:pPr>
            <a:r>
              <a:rPr lang="es-MX" sz="3500" dirty="0" smtClean="0">
                <a:latin typeface="Trebuchet MS" pitchFamily="34" charset="0"/>
              </a:rPr>
              <a:t>Educación transnacional.</a:t>
            </a:r>
            <a:endParaRPr lang="es-ES" sz="3500" dirty="0" smtClean="0">
              <a:latin typeface="Trebuchet MS" pitchFamily="34" charset="0"/>
            </a:endParaRPr>
          </a:p>
          <a:p>
            <a:pPr>
              <a:lnSpc>
                <a:spcPct val="90000"/>
              </a:lnSpc>
            </a:pPr>
            <a:endParaRPr lang="es-ES" dirty="0" smtClean="0"/>
          </a:p>
        </p:txBody>
      </p:sp>
      <p:sp>
        <p:nvSpPr>
          <p:cNvPr id="12290" name="Rectangle 2"/>
          <p:cNvSpPr>
            <a:spLocks noGrp="1" noChangeArrowheads="1"/>
          </p:cNvSpPr>
          <p:nvPr>
            <p:ph type="title"/>
          </p:nvPr>
        </p:nvSpPr>
        <p:spPr>
          <a:xfrm>
            <a:off x="0" y="980728"/>
            <a:ext cx="8964612" cy="1079500"/>
          </a:xfrm>
          <a:noFill/>
          <a:ln>
            <a:noFill/>
          </a:ln>
        </p:spPr>
        <p:txBody>
          <a:bodyPr/>
          <a:lstStyle/>
          <a:p>
            <a:pPr algn="just"/>
            <a:r>
              <a:rPr lang="es-ES_tradnl" sz="3200" dirty="0" smtClean="0">
                <a:solidFill>
                  <a:srgbClr val="002060"/>
                </a:solidFill>
                <a:latin typeface="Trebuchet MS" pitchFamily="34" charset="0"/>
              </a:rPr>
              <a:t>Globalización de las profesiones, movilidad de estudiantes y profesionales, ALC</a:t>
            </a:r>
            <a:endParaRPr lang="es-ES" sz="3200" dirty="0" smtClean="0">
              <a:solidFill>
                <a:srgbClr val="002060"/>
              </a:solidFill>
              <a:latin typeface="Trebuchet MS"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755576" y="2204864"/>
            <a:ext cx="7920880" cy="4105275"/>
          </a:xfrm>
        </p:spPr>
        <p:txBody>
          <a:bodyPr>
            <a:normAutofit/>
          </a:bodyPr>
          <a:lstStyle/>
          <a:p>
            <a:pPr algn="just"/>
            <a:r>
              <a:rPr lang="es-MX" sz="2200" dirty="0" smtClean="0">
                <a:latin typeface="Trebuchet MS" pitchFamily="34" charset="0"/>
              </a:rPr>
              <a:t>El conocimiento se produce en un contexto de aplicación.</a:t>
            </a:r>
          </a:p>
          <a:p>
            <a:pPr algn="just"/>
            <a:endParaRPr lang="es-MX" sz="2200" dirty="0" smtClean="0">
              <a:latin typeface="Trebuchet MS" pitchFamily="34" charset="0"/>
            </a:endParaRPr>
          </a:p>
          <a:p>
            <a:pPr algn="just"/>
            <a:r>
              <a:rPr lang="es-MX" sz="2200" dirty="0" smtClean="0">
                <a:latin typeface="Trebuchet MS" pitchFamily="34" charset="0"/>
              </a:rPr>
              <a:t>El proceso y el resultado son transdisciplinarios.</a:t>
            </a:r>
          </a:p>
          <a:p>
            <a:pPr algn="just"/>
            <a:endParaRPr lang="es-MX" sz="2200" dirty="0" smtClean="0">
              <a:latin typeface="Trebuchet MS" pitchFamily="34" charset="0"/>
            </a:endParaRPr>
          </a:p>
          <a:p>
            <a:pPr algn="just"/>
            <a:r>
              <a:rPr lang="es-MX" sz="2200" dirty="0" smtClean="0">
                <a:latin typeface="Trebuchet MS" pitchFamily="34" charset="0"/>
              </a:rPr>
              <a:t>Se da en un contexto organizacional diversificado.</a:t>
            </a:r>
          </a:p>
          <a:p>
            <a:pPr algn="just"/>
            <a:endParaRPr lang="es-MX" sz="2200" dirty="0" smtClean="0">
              <a:latin typeface="Trebuchet MS" pitchFamily="34" charset="0"/>
            </a:endParaRPr>
          </a:p>
          <a:p>
            <a:pPr algn="just"/>
            <a:r>
              <a:rPr lang="es-MX" sz="2200" dirty="0" smtClean="0">
                <a:latin typeface="Trebuchet MS" pitchFamily="34" charset="0"/>
              </a:rPr>
              <a:t>Desarrolla una mayor capacidad de responsabilidad social.</a:t>
            </a:r>
          </a:p>
          <a:p>
            <a:pPr algn="just"/>
            <a:endParaRPr lang="es-MX" sz="2200" dirty="0" smtClean="0">
              <a:latin typeface="Trebuchet MS" pitchFamily="34" charset="0"/>
            </a:endParaRPr>
          </a:p>
          <a:p>
            <a:pPr algn="just"/>
            <a:r>
              <a:rPr lang="es-MX" sz="2200" dirty="0" smtClean="0">
                <a:latin typeface="Trebuchet MS" pitchFamily="34" charset="0"/>
              </a:rPr>
              <a:t>Requiere de un sistema más complejo de evaluación o control de calidad.</a:t>
            </a:r>
          </a:p>
          <a:p>
            <a:endParaRPr lang="es-ES" sz="2400" b="1" dirty="0" smtClean="0"/>
          </a:p>
        </p:txBody>
      </p:sp>
      <p:sp>
        <p:nvSpPr>
          <p:cNvPr id="13314" name="Rectangle 2"/>
          <p:cNvSpPr>
            <a:spLocks noGrp="1" noChangeArrowheads="1"/>
          </p:cNvSpPr>
          <p:nvPr>
            <p:ph type="title"/>
          </p:nvPr>
        </p:nvSpPr>
        <p:spPr>
          <a:xfrm>
            <a:off x="0" y="980728"/>
            <a:ext cx="8892480" cy="1152525"/>
          </a:xfrm>
          <a:noFill/>
          <a:ln>
            <a:noFill/>
          </a:ln>
        </p:spPr>
        <p:txBody>
          <a:bodyPr/>
          <a:lstStyle/>
          <a:p>
            <a:pPr algn="just"/>
            <a:r>
              <a:rPr lang="es-ES_tradnl" sz="3200" dirty="0" smtClean="0">
                <a:solidFill>
                  <a:srgbClr val="002060"/>
                </a:solidFill>
                <a:latin typeface="Trebuchet MS" pitchFamily="34" charset="0"/>
              </a:rPr>
              <a:t>Cambios en el modo de producción de conocimientos</a:t>
            </a:r>
            <a:endParaRPr lang="es-ES" sz="3200" dirty="0" smtClean="0">
              <a:solidFill>
                <a:srgbClr val="002060"/>
              </a:solidFill>
              <a:latin typeface="Trebuchet MS"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395536" y="2276872"/>
            <a:ext cx="8352928" cy="4392488"/>
          </a:xfrm>
        </p:spPr>
        <p:txBody>
          <a:bodyPr>
            <a:normAutofit/>
          </a:bodyPr>
          <a:lstStyle/>
          <a:p>
            <a:pPr algn="just">
              <a:lnSpc>
                <a:spcPct val="90000"/>
              </a:lnSpc>
              <a:spcBef>
                <a:spcPct val="50000"/>
              </a:spcBef>
            </a:pPr>
            <a:r>
              <a:rPr lang="es-ES_tradnl" sz="2000" b="1" dirty="0" smtClean="0">
                <a:solidFill>
                  <a:srgbClr val="FFC000"/>
                </a:solidFill>
                <a:latin typeface="Trebuchet MS" pitchFamily="34" charset="0"/>
              </a:rPr>
              <a:t>Intuitiva</a:t>
            </a:r>
            <a:r>
              <a:rPr lang="es-ES_tradnl" sz="2000" dirty="0" smtClean="0">
                <a:solidFill>
                  <a:srgbClr val="FFC000"/>
                </a:solidFill>
                <a:latin typeface="Trebuchet MS" pitchFamily="34" charset="0"/>
              </a:rPr>
              <a:t>:</a:t>
            </a:r>
            <a:r>
              <a:rPr lang="es-ES_tradnl" sz="2000" dirty="0" smtClean="0">
                <a:solidFill>
                  <a:schemeClr val="tx2">
                    <a:lumMod val="50000"/>
                  </a:schemeClr>
                </a:solidFill>
                <a:latin typeface="Trebuchet MS" pitchFamily="34" charset="0"/>
              </a:rPr>
              <a:t>  </a:t>
            </a:r>
            <a:r>
              <a:rPr lang="es-ES_tradnl" sz="2000" dirty="0" smtClean="0">
                <a:solidFill>
                  <a:schemeClr val="tx1">
                    <a:lumMod val="95000"/>
                    <a:lumOff val="5000"/>
                  </a:schemeClr>
                </a:solidFill>
                <a:latin typeface="Trebuchet MS" pitchFamily="34" charset="0"/>
              </a:rPr>
              <a:t>no puedo definirla, pero la reconozco cuando la veo.</a:t>
            </a:r>
          </a:p>
          <a:p>
            <a:pPr algn="just">
              <a:spcBef>
                <a:spcPts val="0"/>
              </a:spcBef>
              <a:buNone/>
            </a:pPr>
            <a:endParaRPr lang="es-ES_tradnl" sz="2000" b="1" dirty="0" smtClean="0">
              <a:solidFill>
                <a:srgbClr val="FFC000"/>
              </a:solidFill>
              <a:latin typeface="Trebuchet MS" pitchFamily="34" charset="0"/>
            </a:endParaRPr>
          </a:p>
          <a:p>
            <a:pPr algn="just">
              <a:lnSpc>
                <a:spcPct val="90000"/>
              </a:lnSpc>
              <a:spcBef>
                <a:spcPct val="50000"/>
              </a:spcBef>
            </a:pPr>
            <a:r>
              <a:rPr lang="es-ES_tradnl" sz="2000" b="1" dirty="0" smtClean="0">
                <a:solidFill>
                  <a:srgbClr val="FFC000"/>
                </a:solidFill>
                <a:latin typeface="Trebuchet MS" pitchFamily="34" charset="0"/>
              </a:rPr>
              <a:t>Tradicional:  </a:t>
            </a:r>
            <a:r>
              <a:rPr lang="es-ES_tradnl" sz="2000" dirty="0" smtClean="0">
                <a:solidFill>
                  <a:schemeClr val="tx1">
                    <a:lumMod val="95000"/>
                    <a:lumOff val="5000"/>
                  </a:schemeClr>
                </a:solidFill>
                <a:latin typeface="Trebuchet MS" pitchFamily="34" charset="0"/>
              </a:rPr>
              <a:t>La calidad se asocia con la excelencia.  La ES atiende a una élite, con recursos sobresalientes, y el resultado es excepcional.</a:t>
            </a:r>
          </a:p>
          <a:p>
            <a:pPr algn="just">
              <a:lnSpc>
                <a:spcPct val="90000"/>
              </a:lnSpc>
              <a:spcBef>
                <a:spcPct val="50000"/>
              </a:spcBef>
            </a:pPr>
            <a:r>
              <a:rPr lang="es-ES_tradnl" sz="2000" b="1" dirty="0" smtClean="0">
                <a:solidFill>
                  <a:srgbClr val="FFC000"/>
                </a:solidFill>
                <a:latin typeface="Trebuchet MS" pitchFamily="34" charset="0"/>
              </a:rPr>
              <a:t>Eficiencia :</a:t>
            </a:r>
            <a:r>
              <a:rPr lang="es-ES_tradnl" sz="2000" b="1" dirty="0" smtClean="0">
                <a:solidFill>
                  <a:srgbClr val="002060"/>
                </a:solidFill>
                <a:latin typeface="Trebuchet MS" pitchFamily="34" charset="0"/>
              </a:rPr>
              <a:t>  </a:t>
            </a:r>
            <a:r>
              <a:rPr lang="es-ES_tradnl" sz="2000" dirty="0" smtClean="0">
                <a:solidFill>
                  <a:schemeClr val="tx1">
                    <a:lumMod val="95000"/>
                    <a:lumOff val="5000"/>
                  </a:schemeClr>
                </a:solidFill>
                <a:latin typeface="Trebuchet MS" pitchFamily="34" charset="0"/>
              </a:rPr>
              <a:t>La reducción de recursos conduce a la necesidad de </a:t>
            </a:r>
            <a:r>
              <a:rPr lang="es-ES_tradnl" sz="2000" i="1" dirty="0" smtClean="0">
                <a:solidFill>
                  <a:schemeClr val="tx1">
                    <a:lumMod val="95000"/>
                    <a:lumOff val="5000"/>
                  </a:schemeClr>
                </a:solidFill>
                <a:latin typeface="Trebuchet MS" pitchFamily="34" charset="0"/>
              </a:rPr>
              <a:t>hacer más con menos.  </a:t>
            </a:r>
            <a:r>
              <a:rPr lang="es-ES_tradnl" sz="2000" dirty="0" smtClean="0">
                <a:solidFill>
                  <a:schemeClr val="tx1">
                    <a:lumMod val="95000"/>
                    <a:lumOff val="5000"/>
                  </a:schemeClr>
                </a:solidFill>
                <a:latin typeface="Trebuchet MS" pitchFamily="34" charset="0"/>
              </a:rPr>
              <a:t>La ecuación es </a:t>
            </a:r>
            <a:r>
              <a:rPr lang="es-ES_tradnl" sz="2000" i="1" dirty="0" smtClean="0">
                <a:solidFill>
                  <a:schemeClr val="tx1">
                    <a:lumMod val="95000"/>
                    <a:lumOff val="5000"/>
                  </a:schemeClr>
                </a:solidFill>
                <a:latin typeface="Trebuchet MS" pitchFamily="34" charset="0"/>
              </a:rPr>
              <a:t>valor por dinero</a:t>
            </a:r>
            <a:r>
              <a:rPr lang="es-ES_tradnl" sz="2000" dirty="0" smtClean="0">
                <a:solidFill>
                  <a:schemeClr val="tx1">
                    <a:lumMod val="95000"/>
                    <a:lumOff val="5000"/>
                  </a:schemeClr>
                </a:solidFill>
                <a:latin typeface="Trebuchet MS" pitchFamily="34" charset="0"/>
              </a:rPr>
              <a:t>, y la pregunta es cómo lograr el máximo de valor con el mínimo de dinero.</a:t>
            </a:r>
          </a:p>
          <a:p>
            <a:pPr algn="just">
              <a:lnSpc>
                <a:spcPct val="90000"/>
              </a:lnSpc>
              <a:spcBef>
                <a:spcPct val="50000"/>
              </a:spcBef>
            </a:pPr>
            <a:r>
              <a:rPr lang="es-ES_tradnl" sz="2000" b="1" dirty="0" smtClean="0">
                <a:solidFill>
                  <a:srgbClr val="FFC000"/>
                </a:solidFill>
                <a:latin typeface="Trebuchet MS" pitchFamily="34" charset="0"/>
              </a:rPr>
              <a:t>Consistencia:</a:t>
            </a:r>
            <a:r>
              <a:rPr lang="es-ES_tradnl" sz="2000" b="1" dirty="0" smtClean="0">
                <a:solidFill>
                  <a:srgbClr val="002060"/>
                </a:solidFill>
                <a:latin typeface="Trebuchet MS" pitchFamily="34" charset="0"/>
              </a:rPr>
              <a:t> </a:t>
            </a:r>
            <a:r>
              <a:rPr lang="es-ES_tradnl" sz="2000" dirty="0" smtClean="0">
                <a:solidFill>
                  <a:schemeClr val="tx1">
                    <a:lumMod val="95000"/>
                    <a:lumOff val="5000"/>
                  </a:schemeClr>
                </a:solidFill>
                <a:latin typeface="Trebuchet MS" pitchFamily="34" charset="0"/>
              </a:rPr>
              <a:t>En un marco de diversificación, calidad es cumplir con los propósitos declarados. Lo esencial es la misión.</a:t>
            </a:r>
            <a:endParaRPr lang="es-ES" sz="2000" dirty="0" smtClean="0">
              <a:solidFill>
                <a:schemeClr val="tx1">
                  <a:lumMod val="95000"/>
                  <a:lumOff val="5000"/>
                </a:schemeClr>
              </a:solidFill>
              <a:latin typeface="Trebuchet MS" pitchFamily="34" charset="0"/>
            </a:endParaRPr>
          </a:p>
        </p:txBody>
      </p:sp>
      <p:sp>
        <p:nvSpPr>
          <p:cNvPr id="14338" name="Rectangle 2"/>
          <p:cNvSpPr>
            <a:spLocks noGrp="1" noChangeArrowheads="1"/>
          </p:cNvSpPr>
          <p:nvPr>
            <p:ph type="title"/>
          </p:nvPr>
        </p:nvSpPr>
        <p:spPr>
          <a:xfrm>
            <a:off x="0" y="1052736"/>
            <a:ext cx="8497888" cy="1008063"/>
          </a:xfrm>
          <a:noFill/>
          <a:ln>
            <a:noFill/>
          </a:ln>
        </p:spPr>
        <p:txBody>
          <a:bodyPr>
            <a:normAutofit fontScale="90000"/>
          </a:bodyPr>
          <a:lstStyle/>
          <a:p>
            <a:r>
              <a:rPr lang="es-ES_tradnl" sz="2800" b="1" i="1" dirty="0" smtClean="0">
                <a:solidFill>
                  <a:srgbClr val="002060"/>
                </a:solidFill>
                <a:latin typeface="Book Antiqua" pitchFamily="18" charset="0"/>
              </a:rPr>
              <a:t>2.	</a:t>
            </a:r>
            <a:r>
              <a:rPr lang="es-ES_tradnl" sz="3600" dirty="0" smtClean="0">
                <a:solidFill>
                  <a:srgbClr val="002060"/>
                </a:solidFill>
                <a:latin typeface="Trebuchet MS" pitchFamily="34" charset="0"/>
              </a:rPr>
              <a:t>¿De qué hablamos cuando hablamos de  ‘calidad’? :  algunas definiciones</a:t>
            </a:r>
            <a:endParaRPr lang="es-ES" sz="3600" dirty="0" smtClean="0">
              <a:solidFill>
                <a:srgbClr val="002060"/>
              </a:solidFill>
              <a:latin typeface="Trebuchet MS"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827584" y="2060848"/>
            <a:ext cx="7602538" cy="4256087"/>
          </a:xfrm>
        </p:spPr>
        <p:txBody>
          <a:bodyPr>
            <a:normAutofit lnSpcReduction="10000"/>
          </a:bodyPr>
          <a:lstStyle/>
          <a:p>
            <a:pPr algn="just">
              <a:buFontTx/>
              <a:buNone/>
            </a:pPr>
            <a:r>
              <a:rPr lang="es-ES_tradnl" sz="2400" dirty="0" smtClean="0"/>
              <a:t>	</a:t>
            </a:r>
            <a:r>
              <a:rPr lang="es-ES_tradnl" sz="2200" dirty="0" smtClean="0">
                <a:latin typeface="Trebuchet MS" pitchFamily="34" charset="0"/>
              </a:rPr>
              <a:t>Aceptando que la consistencia permite ponerse de acuerdo acerca de qué constituye calidad:</a:t>
            </a:r>
          </a:p>
          <a:p>
            <a:pPr algn="just">
              <a:buFontTx/>
              <a:buNone/>
            </a:pPr>
            <a:endParaRPr lang="es-ES_tradnl" sz="2200" dirty="0" smtClean="0">
              <a:latin typeface="Trebuchet MS" pitchFamily="34" charset="0"/>
            </a:endParaRPr>
          </a:p>
          <a:p>
            <a:pPr algn="just"/>
            <a:r>
              <a:rPr lang="es-ES_tradnl" sz="2200" dirty="0" smtClean="0">
                <a:solidFill>
                  <a:schemeClr val="tx2">
                    <a:lumMod val="60000"/>
                    <a:lumOff val="40000"/>
                  </a:schemeClr>
                </a:solidFill>
                <a:latin typeface="Trebuchet MS" pitchFamily="34" charset="0"/>
              </a:rPr>
              <a:t>Consistencia interna</a:t>
            </a:r>
            <a:r>
              <a:rPr lang="es-ES_tradnl" sz="2200" dirty="0" smtClean="0">
                <a:latin typeface="Trebuchet MS" pitchFamily="34" charset="0"/>
              </a:rPr>
              <a:t>, esto es, el grado de ajuste entre las acciones y resultados de una unidad con los propósitos internamente definidos.  Se expresa en la </a:t>
            </a:r>
            <a:r>
              <a:rPr lang="es-ES_tradnl" sz="2200" b="1" dirty="0" smtClean="0">
                <a:solidFill>
                  <a:schemeClr val="tx2">
                    <a:lumMod val="60000"/>
                    <a:lumOff val="40000"/>
                  </a:schemeClr>
                </a:solidFill>
                <a:latin typeface="Trebuchet MS" pitchFamily="34" charset="0"/>
              </a:rPr>
              <a:t>MISIÓN INSTITUCIONAL</a:t>
            </a:r>
          </a:p>
          <a:p>
            <a:pPr algn="just"/>
            <a:endParaRPr lang="es-ES_tradnl" sz="2200" b="1" dirty="0" smtClean="0">
              <a:solidFill>
                <a:schemeClr val="folHlink"/>
              </a:solidFill>
              <a:latin typeface="Trebuchet MS" pitchFamily="34" charset="0"/>
            </a:endParaRPr>
          </a:p>
          <a:p>
            <a:pPr algn="just"/>
            <a:r>
              <a:rPr lang="es-ES_tradnl" sz="2200" dirty="0" smtClean="0">
                <a:solidFill>
                  <a:schemeClr val="tx2">
                    <a:lumMod val="60000"/>
                    <a:lumOff val="40000"/>
                  </a:schemeClr>
                </a:solidFill>
                <a:latin typeface="Trebuchet MS" pitchFamily="34" charset="0"/>
              </a:rPr>
              <a:t>Consistencia externa</a:t>
            </a:r>
            <a:r>
              <a:rPr lang="es-ES_tradnl" sz="2200" dirty="0" smtClean="0">
                <a:latin typeface="Trebuchet MS" pitchFamily="34" charset="0"/>
              </a:rPr>
              <a:t>, es decir, el ajuste de una unidad con criterios previamente definidos y aceptados por la comunidad académica o profesional pertinente.  Se expresan en los </a:t>
            </a:r>
            <a:r>
              <a:rPr lang="es-ES_tradnl" sz="2200" b="1" dirty="0" smtClean="0">
                <a:solidFill>
                  <a:schemeClr val="tx2">
                    <a:lumMod val="60000"/>
                    <a:lumOff val="40000"/>
                  </a:schemeClr>
                </a:solidFill>
                <a:latin typeface="Trebuchet MS" pitchFamily="34" charset="0"/>
              </a:rPr>
              <a:t>CRITERIOS DE EVALUACION</a:t>
            </a:r>
            <a:endParaRPr lang="es-ES_tradnl" sz="2200" dirty="0" smtClean="0">
              <a:solidFill>
                <a:schemeClr val="tx2">
                  <a:lumMod val="60000"/>
                  <a:lumOff val="40000"/>
                </a:schemeClr>
              </a:solidFill>
              <a:latin typeface="Trebuchet MS" pitchFamily="34" charset="0"/>
            </a:endParaRPr>
          </a:p>
        </p:txBody>
      </p:sp>
      <p:sp>
        <p:nvSpPr>
          <p:cNvPr id="15362" name="Rectangle 2"/>
          <p:cNvSpPr>
            <a:spLocks noGrp="1" noChangeArrowheads="1"/>
          </p:cNvSpPr>
          <p:nvPr>
            <p:ph type="title"/>
          </p:nvPr>
        </p:nvSpPr>
        <p:spPr>
          <a:xfrm>
            <a:off x="251520" y="1268760"/>
            <a:ext cx="8424863" cy="548605"/>
          </a:xfrm>
          <a:ln>
            <a:noFill/>
          </a:ln>
        </p:spPr>
        <p:txBody>
          <a:bodyPr>
            <a:normAutofit fontScale="90000"/>
          </a:bodyPr>
          <a:lstStyle/>
          <a:p>
            <a:r>
              <a:rPr lang="es-ES_tradnl" sz="3200" dirty="0" smtClean="0">
                <a:solidFill>
                  <a:srgbClr val="002060"/>
                </a:solidFill>
                <a:latin typeface="Trebuchet MS" pitchFamily="34" charset="0"/>
              </a:rPr>
              <a:t>Una definición operacional de calidad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827584" y="2120255"/>
            <a:ext cx="6248400" cy="2743200"/>
          </a:xfrm>
          <a:prstGeom prst="rect">
            <a:avLst/>
          </a:prstGeom>
          <a:solidFill>
            <a:schemeClr val="bg1"/>
          </a:solidFill>
          <a:ln w="12700">
            <a:solidFill>
              <a:schemeClr val="tx1"/>
            </a:solidFill>
            <a:miter lim="800000"/>
            <a:headEnd/>
            <a:tailEnd/>
          </a:ln>
        </p:spPr>
        <p:txBody>
          <a:bodyPr wrap="none" anchor="ctr"/>
          <a:lstStyle/>
          <a:p>
            <a:pPr algn="ctr"/>
            <a:endParaRPr lang="es-ES_tradnl" sz="2400">
              <a:latin typeface="Times New Roman" pitchFamily="18" charset="0"/>
            </a:endParaRPr>
          </a:p>
        </p:txBody>
      </p:sp>
      <p:sp>
        <p:nvSpPr>
          <p:cNvPr id="16387" name="Rectangle 3"/>
          <p:cNvSpPr>
            <a:spLocks noChangeArrowheads="1"/>
          </p:cNvSpPr>
          <p:nvPr/>
        </p:nvSpPr>
        <p:spPr bwMode="auto">
          <a:xfrm>
            <a:off x="683121" y="3991918"/>
            <a:ext cx="6553200" cy="3092450"/>
          </a:xfrm>
          <a:prstGeom prst="rect">
            <a:avLst/>
          </a:prstGeom>
          <a:solidFill>
            <a:srgbClr val="FFFFCC"/>
          </a:solidFill>
          <a:ln w="12700">
            <a:solidFill>
              <a:schemeClr val="tx1"/>
            </a:solidFill>
            <a:miter lim="800000"/>
            <a:headEnd/>
            <a:tailEnd/>
          </a:ln>
        </p:spPr>
        <p:txBody>
          <a:bodyPr wrap="none" anchor="ctr"/>
          <a:lstStyle/>
          <a:p>
            <a:endParaRPr lang="es-MX"/>
          </a:p>
        </p:txBody>
      </p:sp>
      <p:sp>
        <p:nvSpPr>
          <p:cNvPr id="16388" name="Rectangle 4"/>
          <p:cNvSpPr>
            <a:spLocks noChangeArrowheads="1"/>
          </p:cNvSpPr>
          <p:nvPr/>
        </p:nvSpPr>
        <p:spPr bwMode="auto">
          <a:xfrm>
            <a:off x="971600" y="3068960"/>
            <a:ext cx="5562600" cy="2590800"/>
          </a:xfrm>
          <a:prstGeom prst="rect">
            <a:avLst/>
          </a:prstGeom>
          <a:solidFill>
            <a:schemeClr val="bg1"/>
          </a:solidFill>
          <a:ln w="12700">
            <a:solidFill>
              <a:schemeClr val="tx1"/>
            </a:solidFill>
            <a:miter lim="800000"/>
            <a:headEnd/>
            <a:tailEnd/>
          </a:ln>
        </p:spPr>
        <p:txBody>
          <a:bodyPr wrap="none" anchor="ctr"/>
          <a:lstStyle/>
          <a:p>
            <a:endParaRPr lang="es-MX"/>
          </a:p>
        </p:txBody>
      </p:sp>
      <p:sp>
        <p:nvSpPr>
          <p:cNvPr id="16389" name="Line 5"/>
          <p:cNvSpPr>
            <a:spLocks noChangeShapeType="1"/>
          </p:cNvSpPr>
          <p:nvPr/>
        </p:nvSpPr>
        <p:spPr bwMode="auto">
          <a:xfrm>
            <a:off x="971600" y="4941168"/>
            <a:ext cx="5616624" cy="0"/>
          </a:xfrm>
          <a:prstGeom prst="line">
            <a:avLst/>
          </a:prstGeom>
          <a:noFill/>
          <a:ln w="19050">
            <a:solidFill>
              <a:schemeClr val="tx1"/>
            </a:solidFill>
            <a:prstDash val="dash"/>
            <a:round/>
            <a:headEnd/>
            <a:tailEnd/>
          </a:ln>
        </p:spPr>
        <p:txBody>
          <a:bodyPr wrap="none" anchor="ctr"/>
          <a:lstStyle/>
          <a:p>
            <a:endParaRPr lang="es-SV"/>
          </a:p>
        </p:txBody>
      </p:sp>
      <p:sp>
        <p:nvSpPr>
          <p:cNvPr id="16390" name="Line 6"/>
          <p:cNvSpPr>
            <a:spLocks noChangeShapeType="1"/>
          </p:cNvSpPr>
          <p:nvPr/>
        </p:nvSpPr>
        <p:spPr bwMode="auto">
          <a:xfrm>
            <a:off x="1043608" y="4221088"/>
            <a:ext cx="5503168" cy="0"/>
          </a:xfrm>
          <a:prstGeom prst="line">
            <a:avLst/>
          </a:prstGeom>
          <a:noFill/>
          <a:ln w="19050">
            <a:solidFill>
              <a:schemeClr val="tx1"/>
            </a:solidFill>
            <a:prstDash val="dash"/>
            <a:round/>
            <a:headEnd/>
            <a:tailEnd/>
          </a:ln>
        </p:spPr>
        <p:txBody>
          <a:bodyPr wrap="none" anchor="ctr"/>
          <a:lstStyle/>
          <a:p>
            <a:endParaRPr lang="es-SV"/>
          </a:p>
        </p:txBody>
      </p:sp>
      <p:sp>
        <p:nvSpPr>
          <p:cNvPr id="16391" name="Text Box 7"/>
          <p:cNvSpPr txBox="1">
            <a:spLocks noChangeArrowheads="1"/>
          </p:cNvSpPr>
          <p:nvPr/>
        </p:nvSpPr>
        <p:spPr bwMode="auto">
          <a:xfrm>
            <a:off x="900113" y="2277319"/>
            <a:ext cx="5257800" cy="4801314"/>
          </a:xfrm>
          <a:prstGeom prst="rect">
            <a:avLst/>
          </a:prstGeom>
          <a:noFill/>
          <a:ln w="12700">
            <a:noFill/>
            <a:miter lim="800000"/>
            <a:headEnd/>
            <a:tailEnd/>
          </a:ln>
        </p:spPr>
        <p:txBody>
          <a:bodyPr>
            <a:spAutoFit/>
          </a:bodyPr>
          <a:lstStyle/>
          <a:p>
            <a:pPr algn="just">
              <a:spcBef>
                <a:spcPct val="100000"/>
              </a:spcBef>
              <a:buFontTx/>
              <a:buChar char="•"/>
            </a:pPr>
            <a:r>
              <a:rPr lang="es-ES_tradnl" sz="1800" dirty="0">
                <a:solidFill>
                  <a:srgbClr val="000000"/>
                </a:solidFill>
                <a:latin typeface="Trebuchet MS" pitchFamily="34" charset="0"/>
              </a:rPr>
              <a:t>Garantía pública: información al público, los usuarios, el gobierno</a:t>
            </a:r>
          </a:p>
          <a:p>
            <a:pPr algn="just">
              <a:spcBef>
                <a:spcPct val="100000"/>
              </a:spcBef>
              <a:buFontTx/>
              <a:buChar char="•"/>
            </a:pPr>
            <a:r>
              <a:rPr lang="es-ES_tradnl" sz="1800" dirty="0">
                <a:solidFill>
                  <a:srgbClr val="000000"/>
                </a:solidFill>
                <a:latin typeface="Trebuchet MS" pitchFamily="34" charset="0"/>
              </a:rPr>
              <a:t>Evaluación y validación externa de los resultados de la evaluación  interna y de los mecanismos de autorregulación </a:t>
            </a:r>
          </a:p>
          <a:p>
            <a:pPr algn="just">
              <a:spcBef>
                <a:spcPct val="100000"/>
              </a:spcBef>
              <a:buFontTx/>
              <a:buChar char="•"/>
            </a:pPr>
            <a:r>
              <a:rPr lang="es-ES_tradnl" sz="1800" dirty="0">
                <a:solidFill>
                  <a:srgbClr val="000000"/>
                </a:solidFill>
                <a:latin typeface="Trebuchet MS" pitchFamily="34" charset="0"/>
              </a:rPr>
              <a:t>Evaluación de insumos, procesos, resultados, a la luz de propósitos, criterios, normas</a:t>
            </a:r>
          </a:p>
          <a:p>
            <a:pPr algn="just">
              <a:spcBef>
                <a:spcPct val="100000"/>
              </a:spcBef>
              <a:buFontTx/>
              <a:buChar char="•"/>
            </a:pPr>
            <a:r>
              <a:rPr lang="es-ES_tradnl" sz="1800" dirty="0">
                <a:solidFill>
                  <a:srgbClr val="000000"/>
                </a:solidFill>
                <a:latin typeface="Trebuchet MS" pitchFamily="34" charset="0"/>
              </a:rPr>
              <a:t>Recolección, procesamiento, análisis de información</a:t>
            </a:r>
          </a:p>
          <a:p>
            <a:pPr algn="just">
              <a:spcBef>
                <a:spcPct val="100000"/>
              </a:spcBef>
              <a:buFontTx/>
              <a:buChar char="•"/>
            </a:pPr>
            <a:r>
              <a:rPr lang="es-ES_tradnl" sz="1800" dirty="0">
                <a:solidFill>
                  <a:srgbClr val="000000"/>
                </a:solidFill>
                <a:latin typeface="Trebuchet MS" pitchFamily="34" charset="0"/>
              </a:rPr>
              <a:t>Cambios </a:t>
            </a:r>
            <a:r>
              <a:rPr lang="es-ES_tradnl" sz="1800" dirty="0" smtClean="0">
                <a:solidFill>
                  <a:srgbClr val="000000"/>
                </a:solidFill>
                <a:latin typeface="Trebuchet MS" pitchFamily="34" charset="0"/>
              </a:rPr>
              <a:t>inmediatos</a:t>
            </a:r>
          </a:p>
          <a:p>
            <a:pPr algn="just">
              <a:spcBef>
                <a:spcPct val="100000"/>
              </a:spcBef>
              <a:buFontTx/>
              <a:buChar char="•"/>
            </a:pPr>
            <a:r>
              <a:rPr lang="es-ES_tradnl" sz="1800" dirty="0" smtClean="0">
                <a:solidFill>
                  <a:srgbClr val="000000"/>
                </a:solidFill>
                <a:latin typeface="Trebuchet MS" pitchFamily="34" charset="0"/>
              </a:rPr>
              <a:t>Planificación </a:t>
            </a:r>
            <a:r>
              <a:rPr lang="es-ES_tradnl" sz="1800" dirty="0">
                <a:solidFill>
                  <a:srgbClr val="000000"/>
                </a:solidFill>
                <a:latin typeface="Trebuchet MS" pitchFamily="34" charset="0"/>
              </a:rPr>
              <a:t>y organización del cambio. Control y seguimiento</a:t>
            </a:r>
          </a:p>
        </p:txBody>
      </p:sp>
      <p:sp>
        <p:nvSpPr>
          <p:cNvPr id="16392" name="AutoShape 8"/>
          <p:cNvSpPr>
            <a:spLocks noChangeArrowheads="1"/>
          </p:cNvSpPr>
          <p:nvPr/>
        </p:nvSpPr>
        <p:spPr bwMode="auto">
          <a:xfrm>
            <a:off x="7064871" y="3158480"/>
            <a:ext cx="387449" cy="198512"/>
          </a:xfrm>
          <a:prstGeom prst="rightArrow">
            <a:avLst>
              <a:gd name="adj1" fmla="val 50000"/>
              <a:gd name="adj2" fmla="val 58333"/>
            </a:avLst>
          </a:prstGeom>
          <a:solidFill>
            <a:srgbClr val="0000FF"/>
          </a:solidFill>
          <a:ln w="12700">
            <a:solidFill>
              <a:schemeClr val="tx1"/>
            </a:solidFill>
            <a:miter lim="800000"/>
            <a:headEnd/>
            <a:tailEnd/>
          </a:ln>
        </p:spPr>
        <p:txBody>
          <a:bodyPr wrap="none" anchor="ctr"/>
          <a:lstStyle/>
          <a:p>
            <a:endParaRPr lang="es-MX"/>
          </a:p>
        </p:txBody>
      </p:sp>
      <p:sp>
        <p:nvSpPr>
          <p:cNvPr id="16393" name="AutoShape 9"/>
          <p:cNvSpPr>
            <a:spLocks noChangeArrowheads="1"/>
          </p:cNvSpPr>
          <p:nvPr/>
        </p:nvSpPr>
        <p:spPr bwMode="auto">
          <a:xfrm>
            <a:off x="6683871" y="4301480"/>
            <a:ext cx="914400" cy="228600"/>
          </a:xfrm>
          <a:prstGeom prst="rightArrow">
            <a:avLst>
              <a:gd name="adj1" fmla="val 50000"/>
              <a:gd name="adj2" fmla="val 100000"/>
            </a:avLst>
          </a:prstGeom>
          <a:solidFill>
            <a:srgbClr val="0000FF"/>
          </a:solidFill>
          <a:ln w="12700">
            <a:solidFill>
              <a:schemeClr val="tx1"/>
            </a:solidFill>
            <a:miter lim="800000"/>
            <a:headEnd/>
            <a:tailEnd/>
          </a:ln>
        </p:spPr>
        <p:txBody>
          <a:bodyPr wrap="none" anchor="ctr"/>
          <a:lstStyle/>
          <a:p>
            <a:endParaRPr lang="es-MX"/>
          </a:p>
        </p:txBody>
      </p:sp>
      <p:sp>
        <p:nvSpPr>
          <p:cNvPr id="16394" name="Text Box 10"/>
          <p:cNvSpPr txBox="1">
            <a:spLocks noChangeArrowheads="1"/>
          </p:cNvSpPr>
          <p:nvPr/>
        </p:nvSpPr>
        <p:spPr bwMode="auto">
          <a:xfrm>
            <a:off x="7524328" y="2996952"/>
            <a:ext cx="1828800" cy="396875"/>
          </a:xfrm>
          <a:prstGeom prst="rect">
            <a:avLst/>
          </a:prstGeom>
          <a:noFill/>
          <a:ln w="12700">
            <a:noFill/>
            <a:miter lim="800000"/>
            <a:headEnd/>
            <a:tailEnd/>
          </a:ln>
        </p:spPr>
        <p:txBody>
          <a:bodyPr>
            <a:spAutoFit/>
          </a:bodyPr>
          <a:lstStyle/>
          <a:p>
            <a:pPr>
              <a:spcBef>
                <a:spcPct val="50000"/>
              </a:spcBef>
            </a:pPr>
            <a:r>
              <a:rPr lang="es-ES_tradnl" sz="2000" b="1" dirty="0">
                <a:latin typeface="Trebuchet MS" pitchFamily="34" charset="0"/>
              </a:rPr>
              <a:t>Acreditación</a:t>
            </a:r>
            <a:endParaRPr lang="es-ES_tradnl" sz="2400" b="1" dirty="0">
              <a:latin typeface="Trebuchet MS" pitchFamily="34" charset="0"/>
            </a:endParaRPr>
          </a:p>
        </p:txBody>
      </p:sp>
      <p:sp>
        <p:nvSpPr>
          <p:cNvPr id="16395" name="Text Box 11"/>
          <p:cNvSpPr txBox="1">
            <a:spLocks noChangeArrowheads="1"/>
          </p:cNvSpPr>
          <p:nvPr/>
        </p:nvSpPr>
        <p:spPr bwMode="auto">
          <a:xfrm>
            <a:off x="7750671" y="4149080"/>
            <a:ext cx="1501775" cy="396875"/>
          </a:xfrm>
          <a:prstGeom prst="rect">
            <a:avLst/>
          </a:prstGeom>
          <a:noFill/>
          <a:ln w="12700">
            <a:noFill/>
            <a:miter lim="800000"/>
            <a:headEnd/>
            <a:tailEnd/>
          </a:ln>
        </p:spPr>
        <p:txBody>
          <a:bodyPr>
            <a:spAutoFit/>
          </a:bodyPr>
          <a:lstStyle/>
          <a:p>
            <a:pPr>
              <a:spcBef>
                <a:spcPct val="50000"/>
              </a:spcBef>
            </a:pPr>
            <a:r>
              <a:rPr lang="es-ES_tradnl" sz="2000" b="1" dirty="0">
                <a:latin typeface="Trebuchet MS" pitchFamily="34" charset="0"/>
              </a:rPr>
              <a:t>Evaluación</a:t>
            </a:r>
          </a:p>
        </p:txBody>
      </p:sp>
      <p:sp>
        <p:nvSpPr>
          <p:cNvPr id="16396" name="Text Box 12"/>
          <p:cNvSpPr txBox="1">
            <a:spLocks noChangeArrowheads="1"/>
          </p:cNvSpPr>
          <p:nvPr/>
        </p:nvSpPr>
        <p:spPr bwMode="auto">
          <a:xfrm>
            <a:off x="7739559" y="5504805"/>
            <a:ext cx="1368425" cy="707886"/>
          </a:xfrm>
          <a:prstGeom prst="rect">
            <a:avLst/>
          </a:prstGeom>
          <a:noFill/>
          <a:ln w="12700">
            <a:noFill/>
            <a:miter lim="800000"/>
            <a:headEnd/>
            <a:tailEnd/>
          </a:ln>
        </p:spPr>
        <p:txBody>
          <a:bodyPr>
            <a:spAutoFit/>
          </a:bodyPr>
          <a:lstStyle/>
          <a:p>
            <a:pPr algn="ctr">
              <a:spcBef>
                <a:spcPct val="50000"/>
              </a:spcBef>
            </a:pPr>
            <a:r>
              <a:rPr lang="es-ES_tradnl" sz="2000" b="1" dirty="0">
                <a:latin typeface="Trebuchet MS" pitchFamily="34" charset="0"/>
              </a:rPr>
              <a:t>Ajuste de calidad</a:t>
            </a:r>
          </a:p>
        </p:txBody>
      </p:sp>
      <p:sp>
        <p:nvSpPr>
          <p:cNvPr id="16397" name="AutoShape 13"/>
          <p:cNvSpPr>
            <a:spLocks noChangeArrowheads="1"/>
          </p:cNvSpPr>
          <p:nvPr/>
        </p:nvSpPr>
        <p:spPr bwMode="auto">
          <a:xfrm>
            <a:off x="7217271" y="5825480"/>
            <a:ext cx="533400" cy="228600"/>
          </a:xfrm>
          <a:prstGeom prst="rightArrow">
            <a:avLst>
              <a:gd name="adj1" fmla="val 50000"/>
              <a:gd name="adj2" fmla="val 58333"/>
            </a:avLst>
          </a:prstGeom>
          <a:solidFill>
            <a:srgbClr val="0000FF"/>
          </a:solidFill>
          <a:ln w="12700">
            <a:solidFill>
              <a:schemeClr val="tx1"/>
            </a:solidFill>
            <a:miter lim="800000"/>
            <a:headEnd/>
            <a:tailEnd/>
          </a:ln>
        </p:spPr>
        <p:txBody>
          <a:bodyPr wrap="none" anchor="ctr"/>
          <a:lstStyle/>
          <a:p>
            <a:endParaRPr lang="es-MX"/>
          </a:p>
        </p:txBody>
      </p:sp>
      <p:sp>
        <p:nvSpPr>
          <p:cNvPr id="16400" name="Rectangle 16"/>
          <p:cNvSpPr>
            <a:spLocks noChangeArrowheads="1"/>
          </p:cNvSpPr>
          <p:nvPr/>
        </p:nvSpPr>
        <p:spPr bwMode="auto">
          <a:xfrm>
            <a:off x="0" y="1052736"/>
            <a:ext cx="8750300" cy="877887"/>
          </a:xfrm>
          <a:prstGeom prst="rect">
            <a:avLst/>
          </a:prstGeom>
          <a:noFill/>
          <a:ln w="9525">
            <a:noFill/>
            <a:miter lim="800000"/>
            <a:headEnd/>
            <a:tailEnd/>
          </a:ln>
        </p:spPr>
        <p:txBody>
          <a:bodyPr anchor="ctr"/>
          <a:lstStyle/>
          <a:p>
            <a:pPr algn="just" eaLnBrk="0" hangingPunct="0"/>
            <a:r>
              <a:rPr lang="es-ES_tradnl" sz="3200" b="1" i="1" dirty="0">
                <a:solidFill>
                  <a:srgbClr val="000066"/>
                </a:solidFill>
                <a:latin typeface="Trebuchet MS" pitchFamily="34" charset="0"/>
              </a:rPr>
              <a:t>3</a:t>
            </a:r>
            <a:r>
              <a:rPr lang="es-ES_tradnl" sz="3200" dirty="0">
                <a:solidFill>
                  <a:srgbClr val="000066"/>
                </a:solidFill>
                <a:latin typeface="Trebuchet MS" pitchFamily="34" charset="0"/>
              </a:rPr>
              <a:t>.	Componente de un Sistema de Aseguramiento de la Calidad</a:t>
            </a:r>
            <a:endParaRPr lang="es-ES" sz="3200" dirty="0">
              <a:solidFill>
                <a:srgbClr val="000066"/>
              </a:solidFill>
              <a:latin typeface="Trebuchet MS" pitchFamily="34" charset="0"/>
            </a:endParaRPr>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23">
  <a:themeElements>
    <a:clrScheme name="Personalizado 105">
      <a:dk1>
        <a:sysClr val="windowText" lastClr="000000"/>
      </a:dk1>
      <a:lt1>
        <a:sysClr val="window" lastClr="FFFFFF"/>
      </a:lt1>
      <a:dk2>
        <a:srgbClr val="9D360E"/>
      </a:dk2>
      <a:lt2>
        <a:srgbClr val="E7E6E6"/>
      </a:lt2>
      <a:accent1>
        <a:srgbClr val="BDDBE5"/>
      </a:accent1>
      <a:accent2>
        <a:srgbClr val="C1B56B"/>
      </a:accent2>
      <a:accent3>
        <a:srgbClr val="4BAF73"/>
      </a:accent3>
      <a:accent4>
        <a:srgbClr val="5AA6C0"/>
      </a:accent4>
      <a:accent5>
        <a:srgbClr val="D17DF9"/>
      </a:accent5>
      <a:accent6>
        <a:srgbClr val="FFFFFF"/>
      </a:accent6>
      <a:hlink>
        <a:srgbClr val="FFFFFF"/>
      </a:hlink>
      <a:folHlink>
        <a:srgbClr val="FFFFFF"/>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Tema23</Template>
  <TotalTime>2249</TotalTime>
  <Words>6017</Words>
  <Application>Microsoft Office PowerPoint</Application>
  <PresentationFormat>Presentación en pantalla (4:3)</PresentationFormat>
  <Paragraphs>649</Paragraphs>
  <Slides>45</Slides>
  <Notes>27</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45</vt:i4>
      </vt:variant>
    </vt:vector>
  </HeadingPairs>
  <TitlesOfParts>
    <vt:vector size="56" baseType="lpstr">
      <vt:lpstr>ＭＳ Ｐゴシック</vt:lpstr>
      <vt:lpstr>Arial</vt:lpstr>
      <vt:lpstr>Arial Black</vt:lpstr>
      <vt:lpstr>Book Antiqua</vt:lpstr>
      <vt:lpstr>Century Gothic</vt:lpstr>
      <vt:lpstr>Comic Sans MS</vt:lpstr>
      <vt:lpstr>Tahoma</vt:lpstr>
      <vt:lpstr>Times New Roman</vt:lpstr>
      <vt:lpstr>Trebuchet MS</vt:lpstr>
      <vt:lpstr>Wingdings</vt:lpstr>
      <vt:lpstr>Tema23</vt:lpstr>
      <vt:lpstr>Presentación de PowerPoint</vt:lpstr>
      <vt:lpstr>Contenidos</vt:lpstr>
      <vt:lpstr>¿Por qué surge el tema de la calidad en la Educación Superior?</vt:lpstr>
      <vt:lpstr>Expansión del sistema de Educación Superior, de uno destinado a una élite a uno en que se trabaja con un cuerpo diverso y heterogéneo de estudiantes</vt:lpstr>
      <vt:lpstr>Globalización de las profesiones, movilidad de estudiantes y profesionales, ALC</vt:lpstr>
      <vt:lpstr>Cambios en el modo de producción de conocimientos</vt:lpstr>
      <vt:lpstr>2. ¿De qué hablamos cuando hablamos de  ‘calidad’? :  algunas definiciones</vt:lpstr>
      <vt:lpstr>Una definición operacional de calidad</vt:lpstr>
      <vt:lpstr>Presentación de PowerPoint</vt:lpstr>
      <vt:lpstr>Estructura de un Sistema de Regulación</vt:lpstr>
      <vt:lpstr>El aseguramiento de la calidad y la evaluación</vt:lpstr>
      <vt:lpstr>El aseguramiento de la calidad y la evaluación (cont.)</vt:lpstr>
      <vt:lpstr>El aseguramiento de la calidad y la evaluación (cont.)</vt:lpstr>
      <vt:lpstr>El aseguramiento de la calidad y la evaluación (Cont.)</vt:lpstr>
      <vt:lpstr>El aseguramiento de la calidad y la evaluación (cont.)</vt:lpstr>
      <vt:lpstr>El aseguramiento de la calidad y la evaluación (cont.)</vt:lpstr>
      <vt:lpstr>El aseguramiento de la calidad y la evaluación (cont.)</vt:lpstr>
      <vt:lpstr>Presentación de PowerPoint</vt:lpstr>
      <vt:lpstr>Presentación de PowerPoint</vt:lpstr>
      <vt:lpstr>COMPARACIÓN ENTRE UN NEGOCIO CON FINES DE LUCRO Y UNA UNIVERSIDAD</vt:lpstr>
      <vt:lpstr>                                                                                             Continuación</vt:lpstr>
      <vt:lpstr>Atributos de esquemas de evaluación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En un contexto de autoregulación, esta debe entenderse como:</vt:lpstr>
      <vt:lpstr>Para sostener un proceso de esa naturaleza en la institución, es indispensable que el marco institucional de la misma  esté organizado conforme a principios que resguarden los rasgos del proceso de autoevaluación. El proceso definido más arriba, tiene ciertas reglas básicas, que deben ser rigurosamente respetadas. De lo contrario, el proceso será espúreo a la luz de la definición proporcionada.</vt:lpstr>
      <vt:lpstr>Presentación de PowerPoint</vt:lpstr>
      <vt:lpstr>Presentación de PowerPoint</vt:lpstr>
      <vt:lpstr>Requisitos para una autoevaluación efectiva:</vt:lpstr>
      <vt:lpstr>Juicios evaluativos y el informe de autoevaluación</vt:lpstr>
      <vt:lpstr>Mejoramiento de la calidad</vt:lpstr>
      <vt:lpstr>Logros del proceso</vt:lpstr>
      <vt:lpstr>Presentación de PowerPoint</vt:lpstr>
      <vt:lpstr>Presentación de PowerPoint</vt:lpstr>
      <vt:lpstr>No establezca plazos muy audaces</vt:lpstr>
      <vt:lpstr>Presentación de PowerPoint</vt:lpstr>
    </vt:vector>
  </TitlesOfParts>
  <Company>Fundación Universitaria Luis Amigó</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PROCESO DE AUTOEVALUACIÓN CON MIRAS A LA ACREDITACIÓN</dc:title>
  <dc:creator>profesores</dc:creator>
  <cp:lastModifiedBy>Autoevaluacion</cp:lastModifiedBy>
  <cp:revision>272</cp:revision>
  <dcterms:created xsi:type="dcterms:W3CDTF">2008-08-25T19:04:23Z</dcterms:created>
  <dcterms:modified xsi:type="dcterms:W3CDTF">2016-02-08T16:32:48Z</dcterms:modified>
</cp:coreProperties>
</file>