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letter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7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8"/>
          <p:cNvSpPr/>
          <p:nvPr/>
        </p:nvSpPr>
        <p:spPr>
          <a:xfrm>
            <a:off x="345442" y="2942603"/>
            <a:ext cx="7147928" cy="246379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7572649" y="2944633"/>
            <a:ext cx="1190347" cy="245973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8" name="Rectangle 12"/>
          <p:cNvSpPr/>
          <p:nvPr/>
        </p:nvSpPr>
        <p:spPr>
          <a:xfrm>
            <a:off x="7712717" y="3136657"/>
            <a:ext cx="910221" cy="2075688"/>
          </a:xfrm>
          <a:prstGeom prst="rect">
            <a:avLst/>
          </a:prstGeom>
          <a:solidFill>
            <a:srgbClr val="B5AE53">
              <a:alpha val="70000"/>
            </a:srgbClr>
          </a:solidFill>
          <a:ln w="6345">
            <a:solidFill>
              <a:srgbClr val="6B7D72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9" name="Rectangle 13"/>
          <p:cNvSpPr/>
          <p:nvPr/>
        </p:nvSpPr>
        <p:spPr>
          <a:xfrm>
            <a:off x="445486" y="3055623"/>
            <a:ext cx="6947848" cy="22453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>
          <a:xfrm>
            <a:off x="7786829" y="4625263"/>
            <a:ext cx="761996" cy="457200"/>
          </a:xfrm>
        </p:spPr>
        <p:txBody>
          <a:bodyPr anchorCtr="1"/>
          <a:lstStyle>
            <a:lvl1pPr algn="ctr">
              <a:defRPr sz="2800">
                <a:solidFill>
                  <a:srgbClr val="47534C"/>
                </a:solidFill>
              </a:defRPr>
            </a:lvl1pPr>
          </a:lstStyle>
          <a:p>
            <a:fld id="{77DD9EB0-E73E-4746-B1C1-E33B45EEE03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18" y="4559271"/>
            <a:ext cx="6755166" cy="664366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2" name="Rectangle 9"/>
          <p:cNvSpPr/>
          <p:nvPr/>
        </p:nvSpPr>
        <p:spPr>
          <a:xfrm>
            <a:off x="538974" y="3139436"/>
            <a:ext cx="6760872" cy="2077717"/>
          </a:xfrm>
          <a:prstGeom prst="rect">
            <a:avLst/>
          </a:prstGeom>
          <a:noFill/>
          <a:ln w="6345">
            <a:solidFill>
              <a:srgbClr val="6B7D72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3" name="Subtitle 2"/>
          <p:cNvSpPr txBox="1">
            <a:spLocks noGrp="1"/>
          </p:cNvSpPr>
          <p:nvPr>
            <p:ph type="subTitle" idx="1"/>
          </p:nvPr>
        </p:nvSpPr>
        <p:spPr>
          <a:xfrm>
            <a:off x="642804" y="4648196"/>
            <a:ext cx="6553203" cy="457200"/>
          </a:xfrm>
        </p:spPr>
        <p:txBody>
          <a:bodyPr anchorCtr="1"/>
          <a:lstStyle>
            <a:lvl1pPr marL="0" indent="0" algn="ctr">
              <a:spcBef>
                <a:spcPts val="400"/>
              </a:spcBef>
              <a:buNone/>
              <a:defRPr sz="1800" cap="all" spc="300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4" name="Title 1"/>
          <p:cNvSpPr txBox="1">
            <a:spLocks noGrp="1"/>
          </p:cNvSpPr>
          <p:nvPr>
            <p:ph type="ctrTitle"/>
          </p:nvPr>
        </p:nvSpPr>
        <p:spPr>
          <a:xfrm>
            <a:off x="604701" y="3227036"/>
            <a:ext cx="6629400" cy="1219196"/>
          </a:xfrm>
        </p:spPr>
        <p:txBody>
          <a:bodyPr anchor="b"/>
          <a:lstStyle>
            <a:lvl1pPr>
              <a:defRPr sz="4000">
                <a:solidFill>
                  <a:srgbClr val="4753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F576617-B213-481D-BC74-19F138F01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6861703" y="228600"/>
            <a:ext cx="1859276" cy="6122630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6955228" y="351413"/>
            <a:ext cx="1672236" cy="5877013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048579" y="395423"/>
            <a:ext cx="1485534" cy="578898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381003"/>
            <a:ext cx="6172200" cy="579119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D7440D7-9CED-45BB-8CBA-935D3B9364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D3EEF-CB57-4F24-BACB-657C9B94FFD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F576617-B213-481D-BC74-19F138F01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7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12"/>
          <p:cNvSpPr/>
          <p:nvPr/>
        </p:nvSpPr>
        <p:spPr>
          <a:xfrm>
            <a:off x="451978" y="2946397"/>
            <a:ext cx="8265161" cy="2463795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6" name="Rectangle 15"/>
          <p:cNvSpPr/>
          <p:nvPr/>
        </p:nvSpPr>
        <p:spPr>
          <a:xfrm>
            <a:off x="567659" y="3047996"/>
            <a:ext cx="8033799" cy="22453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3C874753-6A4E-4607-AB6F-398CE3670AC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736457" y="3200400"/>
            <a:ext cx="7696203" cy="1295403"/>
          </a:xfrm>
        </p:spPr>
        <p:txBody>
          <a:bodyPr anchor="b"/>
          <a:lstStyle>
            <a:lvl1pPr>
              <a:defRPr sz="4000">
                <a:solidFill>
                  <a:srgbClr val="4753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Rectangle 14"/>
          <p:cNvSpPr/>
          <p:nvPr/>
        </p:nvSpPr>
        <p:spPr>
          <a:xfrm>
            <a:off x="675494" y="4541523"/>
            <a:ext cx="7818120" cy="664366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1" name="Text Placeholder 2"/>
          <p:cNvSpPr txBox="1">
            <a:spLocks noGrp="1"/>
          </p:cNvSpPr>
          <p:nvPr>
            <p:ph type="body" idx="1"/>
          </p:nvPr>
        </p:nvSpPr>
        <p:spPr>
          <a:xfrm>
            <a:off x="736457" y="4607506"/>
            <a:ext cx="7696203" cy="523786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 cap="all" spc="250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Rectangle 13"/>
          <p:cNvSpPr/>
          <p:nvPr/>
        </p:nvSpPr>
        <p:spPr>
          <a:xfrm>
            <a:off x="675759" y="3124203"/>
            <a:ext cx="7817598" cy="2077717"/>
          </a:xfrm>
          <a:prstGeom prst="rect">
            <a:avLst/>
          </a:prstGeom>
          <a:noFill/>
          <a:ln w="6345">
            <a:solidFill>
              <a:srgbClr val="6B7D72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F576617-B213-481D-BC74-19F138F01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 noGrp="1"/>
          </p:cNvSpPr>
          <p:nvPr>
            <p:ph idx="2"/>
          </p:nvPr>
        </p:nvSpPr>
        <p:spPr>
          <a:xfrm>
            <a:off x="4645023" y="2438403"/>
            <a:ext cx="4041776" cy="368776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2F576617-B213-481D-BC74-19F138F01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10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FDB803D7-22CF-40C5-8DBF-2B85F7B60EE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11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3886200" y="685800"/>
            <a:ext cx="4572000" cy="525780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DE9D8202-9539-45AA-8005-0A23DA3BE49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3" y="1505715"/>
            <a:ext cx="2716563" cy="352348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676692" y="1642472"/>
            <a:ext cx="2483254" cy="3234324"/>
          </a:xfrm>
          <a:prstGeom prst="rect">
            <a:avLst/>
          </a:prstGeom>
          <a:solidFill>
            <a:srgbClr val="FFFFFF"/>
          </a:solidFill>
          <a:ln w="6345">
            <a:solidFill>
              <a:srgbClr val="6B7D72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769001" y="2971800"/>
            <a:ext cx="2298637" cy="1752603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rgbClr val="47534C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69001" y="1734315"/>
            <a:ext cx="2298637" cy="1191618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8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685800" y="621435"/>
            <a:ext cx="7772400" cy="4331567"/>
          </a:xfrm>
          <a:solidFill>
            <a:srgbClr val="ECEDD1"/>
          </a:solidFill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A61253CC-CE60-4E9B-874C-21A6DC15BA8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9"/>
          <p:cNvSpPr/>
          <p:nvPr/>
        </p:nvSpPr>
        <p:spPr>
          <a:xfrm>
            <a:off x="685800" y="4953003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8" name="Rectangle 11"/>
          <p:cNvSpPr/>
          <p:nvPr/>
        </p:nvSpPr>
        <p:spPr>
          <a:xfrm>
            <a:off x="761996" y="5029200"/>
            <a:ext cx="7600767" cy="120292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0" name="Rectangle 12"/>
          <p:cNvSpPr/>
          <p:nvPr/>
        </p:nvSpPr>
        <p:spPr>
          <a:xfrm>
            <a:off x="914400" y="5638803"/>
            <a:ext cx="7328513" cy="451695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8" y="5074919"/>
            <a:ext cx="7946135" cy="109727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2" name="Text Placeholder 3"/>
          <p:cNvSpPr txBox="1">
            <a:spLocks noGrp="1"/>
          </p:cNvSpPr>
          <p:nvPr>
            <p:ph type="body" idx="2"/>
          </p:nvPr>
        </p:nvSpPr>
        <p:spPr>
          <a:xfrm>
            <a:off x="956288" y="5656551"/>
            <a:ext cx="7244736" cy="401714"/>
          </a:xfrm>
        </p:spPr>
        <p:txBody>
          <a:bodyPr anchor="ctr" anchorCtr="1"/>
          <a:lstStyle>
            <a:lvl1pPr marL="0" indent="0" algn="ctr">
              <a:spcBef>
                <a:spcPts val="400"/>
              </a:spcBef>
              <a:buNone/>
              <a:defRPr sz="1500" cap="all" spc="250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 txBox="1">
            <a:spLocks noGrp="1"/>
          </p:cNvSpPr>
          <p:nvPr>
            <p:ph type="title"/>
          </p:nvPr>
        </p:nvSpPr>
        <p:spPr>
          <a:xfrm>
            <a:off x="914400" y="5105396"/>
            <a:ext cx="7328513" cy="523045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3" name="Rounded Rectangle 6"/>
          <p:cNvSpPr/>
          <p:nvPr/>
        </p:nvSpPr>
        <p:spPr>
          <a:xfrm>
            <a:off x="91440" y="101598"/>
            <a:ext cx="8961120" cy="6664961"/>
          </a:xfrm>
          <a:custGeom>
            <a:avLst>
              <a:gd name="f0" fmla="val 3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752603"/>
            <a:ext cx="8229600" cy="43735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64B3C"/>
                </a:solidFill>
                <a:uFillTx/>
                <a:latin typeface="Century Gothic"/>
              </a:defRPr>
            </a:lvl1pPr>
          </a:lstStyle>
          <a:p>
            <a:endParaRPr lang="es-ES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64B3C"/>
                </a:solidFill>
                <a:uFillTx/>
                <a:latin typeface="Century Gothic"/>
              </a:defRPr>
            </a:lvl1pPr>
          </a:lstStyle>
          <a:p>
            <a:endParaRPr lang="es-ES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564B3C"/>
                </a:solidFill>
                <a:uFillTx/>
                <a:latin typeface="Century Gothic"/>
              </a:defRPr>
            </a:lvl1pPr>
          </a:lstStyle>
          <a:p>
            <a:fld id="{2F576617-B213-481D-BC74-19F138F0179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8"/>
          <p:cNvSpPr/>
          <p:nvPr/>
        </p:nvSpPr>
        <p:spPr>
          <a:xfrm>
            <a:off x="274320" y="278169"/>
            <a:ext cx="8595360" cy="1325879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9" name="Rectangle 9"/>
          <p:cNvSpPr/>
          <p:nvPr/>
        </p:nvSpPr>
        <p:spPr>
          <a:xfrm>
            <a:off x="372864" y="372864"/>
            <a:ext cx="8380521" cy="1118585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10" name="Title Placeholder 1"/>
          <p:cNvSpPr txBox="1">
            <a:spLocks noGrp="1"/>
          </p:cNvSpPr>
          <p:nvPr>
            <p:ph type="title"/>
          </p:nvPr>
        </p:nvSpPr>
        <p:spPr>
          <a:xfrm>
            <a:off x="426128" y="408371"/>
            <a:ext cx="8260671" cy="10394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3500" b="0" i="0" u="none" strike="noStrike" kern="1200" cap="all" spc="0" baseline="0">
          <a:solidFill>
            <a:srgbClr val="6B7D72"/>
          </a:solidFill>
          <a:uFillTx/>
          <a:latin typeface="Book Antiqua"/>
        </a:defRPr>
      </a:lvl1pPr>
    </p:titleStyle>
    <p:bodyStyle>
      <a:lvl1pPr marL="342900" marR="0" lvl="0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564B3C"/>
          </a:solidFill>
          <a:uFillTx/>
          <a:latin typeface="Century Gothic"/>
        </a:defRPr>
      </a:lvl1pPr>
      <a:lvl2pPr marL="640080" marR="0" lvl="1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CF543F"/>
        </a:buClr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564B3C"/>
          </a:solidFill>
          <a:uFillTx/>
          <a:latin typeface="Century Gothic"/>
        </a:defRPr>
      </a:lvl2pPr>
      <a:lvl3pPr marL="914400" marR="0" lvl="2" indent="-228600" algn="l" defTabSz="914400" rtl="0" eaLnBrk="1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B5AE53"/>
        </a:buClr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564B3C"/>
          </a:solidFill>
          <a:uFillTx/>
          <a:latin typeface="Century Gothic"/>
        </a:defRPr>
      </a:lvl3pPr>
      <a:lvl4pPr marL="1280159" marR="0" lvl="3" indent="-228600" algn="l" defTabSz="914400" rtl="0" eaLnBrk="1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848058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64B3C"/>
          </a:solidFill>
          <a:uFillTx/>
          <a:latin typeface="Century Gothic"/>
        </a:defRPr>
      </a:lvl4pPr>
      <a:lvl5pPr marL="1554479" marR="0" lvl="4" indent="-228600" algn="l" defTabSz="914400" rtl="0" eaLnBrk="1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E8B54D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564B3C"/>
          </a:solidFill>
          <a:uFillTx/>
          <a:latin typeface="Century Gothic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L" sz="1600" b="1" dirty="0">
                <a:solidFill>
                  <a:srgbClr val="002060"/>
                </a:solidFill>
              </a:rPr>
              <a:t>Carlos Olivares</a:t>
            </a:r>
          </a:p>
          <a:p>
            <a:r>
              <a:rPr lang="es-CL" sz="1600" b="1" dirty="0">
                <a:solidFill>
                  <a:srgbClr val="002060"/>
                </a:solidFill>
              </a:rPr>
              <a:t>colivares66@Gmail.com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4059" y="3188076"/>
            <a:ext cx="6858000" cy="1170263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NECESIDAD DE INFORMACION PARA EL PROCESO DE AUTOEVALUACION</a:t>
            </a:r>
          </a:p>
        </p:txBody>
      </p:sp>
      <p:pic>
        <p:nvPicPr>
          <p:cNvPr id="23556" name="Picture 4" descr="http://www.wix.com/blog/file/2013/03/woxk-spac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4013" y="3112367"/>
            <a:ext cx="883514" cy="21636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9458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09353" y="2967335"/>
            <a:ext cx="2725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95758574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Tipos de Información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77092" y="4973782"/>
            <a:ext cx="3158836" cy="160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Colectados desde las fuentes de </a:t>
            </a:r>
          </a:p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Información de la institución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638800" y="4973782"/>
            <a:ext cx="3158836" cy="1620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Son reunidas desde las personas o vía instrumentos</a:t>
            </a:r>
            <a:endParaRPr lang="es-MX" sz="2400" dirty="0">
              <a:solidFill>
                <a:srgbClr val="002060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 rot="7522297">
            <a:off x="1801234" y="3737475"/>
            <a:ext cx="2092037" cy="764267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 rot="2471702">
            <a:off x="5164559" y="3753664"/>
            <a:ext cx="2092037" cy="806724"/>
          </a:xfrm>
          <a:prstGeom prst="right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 rot="18299239">
            <a:off x="2018469" y="3877163"/>
            <a:ext cx="179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HECHOS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 rot="2468578">
            <a:off x="5218870" y="3904872"/>
            <a:ext cx="179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OPINIONES</a:t>
            </a:r>
            <a:endParaRPr lang="es-MX" dirty="0"/>
          </a:p>
        </p:txBody>
      </p:sp>
      <p:pic>
        <p:nvPicPr>
          <p:cNvPr id="13" name="Picture 2" descr="http://montanismo.org/revista/wp-content/uploads/2013/07/mucha-informaci%C3%B3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3637" y="1710605"/>
            <a:ext cx="2008908" cy="1506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20191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86799"/>
            <a:ext cx="7886700" cy="708301"/>
          </a:xfrm>
        </p:spPr>
        <p:txBody>
          <a:bodyPr/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Tipos de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5414" y="1792659"/>
            <a:ext cx="8473786" cy="4663560"/>
          </a:xfrm>
        </p:spPr>
        <p:txBody>
          <a:bodyPr/>
          <a:lstStyle/>
          <a:p>
            <a:pPr marL="0" indent="0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  <a:latin typeface="+mn-lt"/>
              </a:rPr>
              <a:t> La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información usada en el autoestudio  se relaciona a dos clases de materias</a:t>
            </a:r>
            <a:r>
              <a:rPr lang="es-CL" dirty="0" smtClean="0">
                <a:solidFill>
                  <a:srgbClr val="002060"/>
                </a:solidFill>
                <a:latin typeface="+mn-lt"/>
              </a:rPr>
              <a:t>:</a:t>
            </a:r>
          </a:p>
          <a:p>
            <a:pPr algn="just"/>
            <a:r>
              <a:rPr lang="es-CL" dirty="0" smtClean="0">
                <a:solidFill>
                  <a:srgbClr val="002060"/>
                </a:solidFill>
                <a:latin typeface="+mn-lt"/>
              </a:rPr>
              <a:t>Descripción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de cosas (</a:t>
            </a:r>
            <a:r>
              <a:rPr lang="es-CL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tamaños, tendencias, carga de trabajo, créditos, grados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) </a:t>
            </a:r>
            <a:r>
              <a:rPr lang="es-CL" dirty="0" smtClean="0">
                <a:solidFill>
                  <a:srgbClr val="002060"/>
                </a:solidFill>
                <a:latin typeface="+mn-lt"/>
              </a:rPr>
              <a:t>e Información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acerca de ideas, temas, fortalezas y problemas.</a:t>
            </a:r>
          </a:p>
          <a:p>
            <a:endParaRPr lang="es-CL" dirty="0">
              <a:solidFill>
                <a:srgbClr val="002060"/>
              </a:solidFill>
              <a:latin typeface="+mn-lt"/>
            </a:endParaRPr>
          </a:p>
          <a:p>
            <a:pPr marL="0" indent="0">
              <a:buBlip>
                <a:blip r:embed="rId2"/>
              </a:buBlip>
            </a:pPr>
            <a:r>
              <a:rPr lang="es-CL" dirty="0" smtClean="0">
                <a:solidFill>
                  <a:srgbClr val="002060"/>
                </a:solidFill>
                <a:latin typeface="+mn-lt"/>
              </a:rPr>
              <a:t> La </a:t>
            </a:r>
            <a:r>
              <a:rPr lang="es-CL" dirty="0">
                <a:solidFill>
                  <a:srgbClr val="002060"/>
                </a:solidFill>
                <a:latin typeface="+mn-lt"/>
              </a:rPr>
              <a:t>información también puede ser acerca de:</a:t>
            </a:r>
          </a:p>
          <a:p>
            <a:r>
              <a:rPr lang="es-CL" dirty="0" smtClean="0">
                <a:solidFill>
                  <a:srgbClr val="002060"/>
                </a:solidFill>
                <a:latin typeface="+mn-lt"/>
              </a:rPr>
              <a:t>Inputs</a:t>
            </a:r>
            <a:endParaRPr lang="es-CL" dirty="0">
              <a:solidFill>
                <a:srgbClr val="002060"/>
              </a:solidFill>
              <a:latin typeface="+mn-lt"/>
            </a:endParaRPr>
          </a:p>
          <a:p>
            <a:r>
              <a:rPr lang="es-CL" dirty="0">
                <a:solidFill>
                  <a:srgbClr val="002060"/>
                </a:solidFill>
                <a:latin typeface="+mn-lt"/>
              </a:rPr>
              <a:t>Procesos</a:t>
            </a:r>
          </a:p>
          <a:p>
            <a:r>
              <a:rPr lang="es-CL" dirty="0">
                <a:solidFill>
                  <a:srgbClr val="002060"/>
                </a:solidFill>
                <a:latin typeface="+mn-lt"/>
              </a:rPr>
              <a:t>Outputs</a:t>
            </a:r>
          </a:p>
          <a:p>
            <a:endParaRPr lang="es-CL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7096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92614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Instrumentos para la recolección de información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490" y="2029695"/>
            <a:ext cx="8229600" cy="519542"/>
          </a:xfrm>
        </p:spPr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rgbClr val="002060"/>
                </a:solidFill>
                <a:latin typeface="+mn-lt"/>
              </a:rPr>
              <a:t>Problemas potenciales en el uso de instrumentos: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33056" y="3200400"/>
            <a:ext cx="6899563" cy="7204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es-CL" dirty="0" smtClean="0">
                <a:solidFill>
                  <a:srgbClr val="002060"/>
                </a:solidFill>
              </a:rPr>
              <a:t>1</a:t>
            </a:r>
            <a:r>
              <a:rPr lang="es-CL" sz="2400" dirty="0" smtClean="0">
                <a:solidFill>
                  <a:srgbClr val="002060"/>
                </a:solidFill>
              </a:rPr>
              <a:t>.Desarrollar instrumentos útiles implican experiencia y tiempo.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1233054" y="4599709"/>
            <a:ext cx="6899563" cy="609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/>
            <a:r>
              <a:rPr lang="es-CL" sz="2400" dirty="0" smtClean="0">
                <a:solidFill>
                  <a:srgbClr val="002060"/>
                </a:solidFill>
              </a:rPr>
              <a:t>2. Los instrumentos se convierten en el foco.</a:t>
            </a:r>
            <a:endParaRPr lang="es-CL" sz="2400" dirty="0">
              <a:solidFill>
                <a:srgbClr val="002060"/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692727" y="3255818"/>
            <a:ext cx="415636" cy="27709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derecha"/>
          <p:cNvSpPr/>
          <p:nvPr/>
        </p:nvSpPr>
        <p:spPr>
          <a:xfrm>
            <a:off x="665019" y="4752109"/>
            <a:ext cx="415636" cy="26323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Rectángulo"/>
          <p:cNvSpPr/>
          <p:nvPr/>
        </p:nvSpPr>
        <p:spPr>
          <a:xfrm>
            <a:off x="568036" y="2493818"/>
            <a:ext cx="124691" cy="245225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17091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6353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Tipos generales de Instrumentos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35919"/>
              </p:ext>
            </p:extLst>
          </p:nvPr>
        </p:nvGraphicFramePr>
        <p:xfrm>
          <a:off x="387928" y="2362199"/>
          <a:ext cx="8229600" cy="2682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3">
                      <a:lumMod val="20000"/>
                      <a:lumOff val="80000"/>
                    </a:schemeClr>
                  </a:outerShdw>
                </a:effectLst>
                <a:tableStyleId>{5C22544A-7EE6-4342-B048-85BDC9FD1C3A}</a:tableStyleId>
              </a:tblPr>
              <a:tblGrid>
                <a:gridCol w="1330036">
                  <a:extLst>
                    <a:ext uri="{9D8B030D-6E8A-4147-A177-3AD203B41FA5}">
                      <a16:colId xmlns:a16="http://schemas.microsoft.com/office/drawing/2014/main" xmlns="" val="3690700088"/>
                    </a:ext>
                  </a:extLst>
                </a:gridCol>
                <a:gridCol w="2380284">
                  <a:extLst>
                    <a:ext uri="{9D8B030D-6E8A-4147-A177-3AD203B41FA5}">
                      <a16:colId xmlns:a16="http://schemas.microsoft.com/office/drawing/2014/main" xmlns="" val="1984960883"/>
                    </a:ext>
                  </a:extLst>
                </a:gridCol>
                <a:gridCol w="2461879">
                  <a:extLst>
                    <a:ext uri="{9D8B030D-6E8A-4147-A177-3AD203B41FA5}">
                      <a16:colId xmlns:a16="http://schemas.microsoft.com/office/drawing/2014/main" xmlns="" val="3757976971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xmlns="" val="20954495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Input</a:t>
                      </a: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Proceso</a:t>
                      </a: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Resultados</a:t>
                      </a: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911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Institucional</a:t>
                      </a: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Encuestas a estudiantes de enseñanza secundaria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Encuestas a empleadores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Test de habilidades básicas</a:t>
                      </a: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Reacciones de los estudiantes a servicios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Encuestas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 acerca del entrono de estudio y funcionamiento.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Pruebas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 de habilidades básicas y aprendizaje.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Encuestas de egresados.</a:t>
                      </a: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 marL="71563" marR="71563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6813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6924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2858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Construyendo un instrumento para graduados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Características básicas:  Fecha de la cohorte, fecha graduación, sexo, grado, promedio graduación, etc.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Actividades realizadas después de graduarse. Relacionadas a las metas y propósitos institucionales.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Opiniones acerca de lo que su paso por la institución le ayudo a lograr sus metas.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Opiniones acerca del impacto de la institución sobre los graduados.</a:t>
            </a:r>
          </a:p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Sugerencias para mejorar la institución</a:t>
            </a:r>
            <a:r>
              <a:rPr lang="es-CL" dirty="0" smtClean="0">
                <a:solidFill>
                  <a:srgbClr val="002060"/>
                </a:solidFill>
                <a:latin typeface="+mn-lt"/>
              </a:rPr>
              <a:t>.</a:t>
            </a:r>
            <a:endParaRPr lang="es-CL" dirty="0">
              <a:solidFill>
                <a:srgbClr val="002060"/>
              </a:solidFill>
              <a:latin typeface="+mn-lt"/>
            </a:endParaRPr>
          </a:p>
          <a:p>
            <a:pPr marL="514350" indent="-51435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Comentarios generales.</a:t>
            </a:r>
          </a:p>
        </p:txBody>
      </p:sp>
      <p:pic>
        <p:nvPicPr>
          <p:cNvPr id="5" name="Picture 2" descr="https://encrypted-tbn3.gstatic.com/images?q=tbn:ANd9GcS_PVOavIYWhndcO6Jo2bgfz8fPh78acWXRHwZBxxv6BXCTlUkg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0583" y="4584845"/>
            <a:ext cx="2854036" cy="210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45237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0104" y="531381"/>
            <a:ext cx="7886700" cy="814318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Instrumento de propósito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31818"/>
            <a:ext cx="7886700" cy="4947278"/>
          </a:xfrm>
        </p:spPr>
        <p:txBody>
          <a:bodyPr>
            <a:normAutofit lnSpcReduction="10000"/>
          </a:bodyPr>
          <a:lstStyle/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Propósitos y explicaciones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Reacciones al programa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Reacciones a las características de los estudiantes y rendimiento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Reacciones a la enseñanza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Reacciones a los profesores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Reacciones a los Servicios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Percepciones acerca de intenciones (metas)  y resultados (logro de metas).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Asuntos generales de la Universidad.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Temas misceláneos locales</a:t>
            </a:r>
          </a:p>
          <a:p>
            <a:pPr marL="571500" indent="-457200" algn="just">
              <a:buBlip>
                <a:blip r:embed="rId2"/>
              </a:buBlip>
            </a:pPr>
            <a:r>
              <a:rPr lang="es-CL" dirty="0">
                <a:solidFill>
                  <a:srgbClr val="002060"/>
                </a:solidFill>
                <a:latin typeface="+mn-lt"/>
              </a:rPr>
              <a:t>Apreciación final abierta</a:t>
            </a:r>
          </a:p>
          <a:p>
            <a:endParaRPr lang="es-C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80192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67327"/>
          </a:xfrm>
        </p:spPr>
        <p:txBody>
          <a:bodyPr/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Entrevista a empleadores</a:t>
            </a:r>
          </a:p>
        </p:txBody>
      </p:sp>
      <p:pic>
        <p:nvPicPr>
          <p:cNvPr id="16386" name="Picture 2" descr="http://2.bp.blogspot.com/-OO_Pfgc03dM/UTeOJJj5KfI/AAAAAAAAAqY/UGV7FVEQOvk/s1600/Entrevista+43892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149" y="1722004"/>
            <a:ext cx="2975550" cy="2206473"/>
          </a:xfrm>
          <a:prstGeom prst="rect">
            <a:avLst/>
          </a:prstGeom>
          <a:noFill/>
        </p:spPr>
      </p:pic>
      <p:sp>
        <p:nvSpPr>
          <p:cNvPr id="5" name="4 Flecha izquierda"/>
          <p:cNvSpPr/>
          <p:nvPr/>
        </p:nvSpPr>
        <p:spPr>
          <a:xfrm>
            <a:off x="3241965" y="2410693"/>
            <a:ext cx="4572000" cy="554182"/>
          </a:xfrm>
          <a:prstGeom prst="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002060"/>
                </a:solidFill>
              </a:rPr>
              <a:t>Entrevista semiestructurada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16388" name="AutoShape 4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0" name="AutoShape 6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2" name="AutoShape 8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4" name="AutoShape 10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6" name="AutoShape 12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398" name="AutoShape 14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6400" name="AutoShape 16" descr="https://juangem2015.files.wordpress.com/2015/03/focus-group.png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6401" name="Picture 17" descr="C:\Users\Mtro Eduardo\Desktop\focus-grou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589" y="4200526"/>
            <a:ext cx="3333749" cy="2090124"/>
          </a:xfrm>
          <a:prstGeom prst="rect">
            <a:avLst/>
          </a:prstGeom>
          <a:noFill/>
        </p:spPr>
      </p:pic>
      <p:sp>
        <p:nvSpPr>
          <p:cNvPr id="15" name="14 Flecha derecha"/>
          <p:cNvSpPr/>
          <p:nvPr/>
        </p:nvSpPr>
        <p:spPr>
          <a:xfrm>
            <a:off x="600075" y="5029200"/>
            <a:ext cx="4429125" cy="5715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002060"/>
                </a:solidFill>
              </a:rPr>
              <a:t>Grupo Focal con empleadores</a:t>
            </a:r>
            <a:endParaRPr lang="es-MX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13084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0579"/>
          </a:xfrm>
        </p:spPr>
        <p:txBody>
          <a:bodyPr/>
          <a:lstStyle/>
          <a:p>
            <a:r>
              <a:rPr lang="es-CL" sz="28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Ejemplo de Matriz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62405"/>
              </p:ext>
            </p:extLst>
          </p:nvPr>
        </p:nvGraphicFramePr>
        <p:xfrm>
          <a:off x="171450" y="1712422"/>
          <a:ext cx="877858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xmlns="" val="1028694329"/>
                    </a:ext>
                  </a:extLst>
                </a:gridCol>
                <a:gridCol w="2424545">
                  <a:extLst>
                    <a:ext uri="{9D8B030D-6E8A-4147-A177-3AD203B41FA5}">
                      <a16:colId xmlns:a16="http://schemas.microsoft.com/office/drawing/2014/main" xmlns="" val="405998444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xmlns="" val="184452153"/>
                    </a:ext>
                  </a:extLst>
                </a:gridCol>
                <a:gridCol w="2881746">
                  <a:extLst>
                    <a:ext uri="{9D8B030D-6E8A-4147-A177-3AD203B41FA5}">
                      <a16:colId xmlns:a16="http://schemas.microsoft.com/office/drawing/2014/main" xmlns="" val="9320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Meta</a:t>
                      </a: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Procesos/Actividades que promueven el logro de la meta</a:t>
                      </a: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Resultado del análisis </a:t>
                      </a: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Conclusiones/</a:t>
                      </a:r>
                      <a:r>
                        <a:rPr lang="es-CL" sz="20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sugerenciasdel</a:t>
                      </a:r>
                      <a:r>
                        <a:rPr lang="es-CL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autoestudio</a:t>
                      </a: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4131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Desarrollar la capacidad de comunicarse efectivamente e interpretar intelectualmente la comunicación de otros.</a:t>
                      </a: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Prueba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 de diagnostico de los ingresantes.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Servicios de desarrollo.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Cursos disponibles.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Oportunidades de fortalecimiento de la escritura y lenguaje.</a:t>
                      </a: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Pruebas al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 azar de muestra de graduados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Resultados exámenes nacionales.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Análisis de muestras de escritos.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Cuestionarios aplicados a estudiantes y docentes.</a:t>
                      </a: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L" b="1" dirty="0" err="1">
                          <a:solidFill>
                            <a:srgbClr val="002060"/>
                          </a:solidFill>
                        </a:rPr>
                        <a:t>Pretest</a:t>
                      </a: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 a todos los estudiantes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L" b="1" dirty="0">
                          <a:solidFill>
                            <a:srgbClr val="002060"/>
                          </a:solidFill>
                        </a:rPr>
                        <a:t>Mejorar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 el Centro de Recursos de Aprendizaje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Fortalecer los servicios de desarrollo de habilidades </a:t>
                      </a:r>
                      <a:r>
                        <a:rPr lang="es-CL" b="1" baseline="0" dirty="0" err="1">
                          <a:solidFill>
                            <a:srgbClr val="002060"/>
                          </a:solidFill>
                        </a:rPr>
                        <a:t>lenguisticas</a:t>
                      </a:r>
                      <a:r>
                        <a:rPr lang="es-CL" b="1" baseline="0" dirty="0">
                          <a:solidFill>
                            <a:srgbClr val="002060"/>
                          </a:solidFill>
                        </a:rPr>
                        <a:t>.</a:t>
                      </a:r>
                      <a:endParaRPr lang="es-CL" b="1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19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46204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27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412</Words>
  <Application>Microsoft Office PowerPoint</Application>
  <PresentationFormat>Carta (216 x 279 mm)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Tema27</vt:lpstr>
      <vt:lpstr>NECESIDAD DE INFORMACION PARA EL PROCESO DE AUTOEVALUACION</vt:lpstr>
      <vt:lpstr>Tipos de Información</vt:lpstr>
      <vt:lpstr>Tipos de Información</vt:lpstr>
      <vt:lpstr>Instrumentos para la recolección de información</vt:lpstr>
      <vt:lpstr>Tipos generales de Instrumentos</vt:lpstr>
      <vt:lpstr>Construyendo un instrumento para graduados</vt:lpstr>
      <vt:lpstr>Instrumento de propósito general</vt:lpstr>
      <vt:lpstr>Entrevista a empleadores</vt:lpstr>
      <vt:lpstr>Ejemplo de Matriz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Olivares</dc:creator>
  <cp:lastModifiedBy>autoevaluacion</cp:lastModifiedBy>
  <cp:revision>24</cp:revision>
  <dcterms:created xsi:type="dcterms:W3CDTF">2016-04-01T17:20:33Z</dcterms:created>
  <dcterms:modified xsi:type="dcterms:W3CDTF">2016-04-05T19:53:08Z</dcterms:modified>
</cp:coreProperties>
</file>