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2" r:id="rId8"/>
    <p:sldId id="262" r:id="rId9"/>
    <p:sldId id="263" r:id="rId10"/>
    <p:sldId id="27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4" r:id="rId19"/>
    <p:sldId id="270" r:id="rId20"/>
  </p:sldIdLst>
  <p:sldSz cx="10826750" cy="8120063" type="B4ISO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58">
          <p15:clr>
            <a:srgbClr val="A4A3A4"/>
          </p15:clr>
        </p15:guide>
        <p15:guide id="2" pos="341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75" autoAdjust="0"/>
    <p:restoredTop sz="93841" autoAdjust="0"/>
  </p:normalViewPr>
  <p:slideViewPr>
    <p:cSldViewPr snapToGrid="0">
      <p:cViewPr>
        <p:scale>
          <a:sx n="50" d="100"/>
          <a:sy n="50" d="100"/>
        </p:scale>
        <p:origin x="1674" y="294"/>
      </p:cViewPr>
      <p:guideLst>
        <p:guide orient="horz" pos="2558"/>
        <p:guide pos="34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82AF25-B6A1-4A03-BD50-DDC74EC16317}" type="doc">
      <dgm:prSet loTypeId="urn:microsoft.com/office/officeart/2005/8/layout/radial1" loCatId="cycle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s-MX"/>
        </a:p>
      </dgm:t>
    </dgm:pt>
    <dgm:pt modelId="{01DDD187-CEF9-47AC-8882-87EEA237FB8C}">
      <dgm:prSet phldrT="[Texto]" custT="1"/>
      <dgm:spPr/>
      <dgm:t>
        <a:bodyPr/>
        <a:lstStyle/>
        <a:p>
          <a:r>
            <a:rPr lang="es-MX" sz="2400" dirty="0" smtClean="0"/>
            <a:t>Las Razones del cambio</a:t>
          </a:r>
          <a:endParaRPr lang="es-MX" sz="2400" dirty="0"/>
        </a:p>
      </dgm:t>
    </dgm:pt>
    <dgm:pt modelId="{03FB4461-C1FE-43E2-A6BE-AB999F101047}" type="parTrans" cxnId="{E41DBE27-4651-4F1D-BF5E-238F13F8D2E3}">
      <dgm:prSet/>
      <dgm:spPr/>
      <dgm:t>
        <a:bodyPr/>
        <a:lstStyle/>
        <a:p>
          <a:endParaRPr lang="es-MX"/>
        </a:p>
      </dgm:t>
    </dgm:pt>
    <dgm:pt modelId="{DB67D901-66EA-42DC-A99B-33F8A46547AF}" type="sibTrans" cxnId="{E41DBE27-4651-4F1D-BF5E-238F13F8D2E3}">
      <dgm:prSet/>
      <dgm:spPr/>
      <dgm:t>
        <a:bodyPr/>
        <a:lstStyle/>
        <a:p>
          <a:endParaRPr lang="es-MX"/>
        </a:p>
      </dgm:t>
    </dgm:pt>
    <dgm:pt modelId="{B4249FF3-6F5C-46B3-BE55-97D4C5BA4070}">
      <dgm:prSet phldrT="[Texto]" custT="1"/>
      <dgm:spPr/>
      <dgm:t>
        <a:bodyPr/>
        <a:lstStyle/>
        <a:p>
          <a:r>
            <a:rPr lang="es-CL" sz="2400" dirty="0" smtClean="0">
              <a:solidFill>
                <a:srgbClr val="002060"/>
              </a:solidFill>
            </a:rPr>
            <a:t>Respuesta a las demandas y necesidades sociales</a:t>
          </a:r>
          <a:endParaRPr lang="es-MX" sz="2400" dirty="0"/>
        </a:p>
      </dgm:t>
    </dgm:pt>
    <dgm:pt modelId="{F9AD5A66-F55B-4F4F-AE6E-94C1D476E919}" type="parTrans" cxnId="{BCCFCE92-C36A-4FAB-A820-B60EC1AAF45E}">
      <dgm:prSet/>
      <dgm:spPr/>
      <dgm:t>
        <a:bodyPr/>
        <a:lstStyle/>
        <a:p>
          <a:endParaRPr lang="es-MX"/>
        </a:p>
      </dgm:t>
    </dgm:pt>
    <dgm:pt modelId="{43044224-1FAA-47BE-8A5E-149059B91D9C}" type="sibTrans" cxnId="{BCCFCE92-C36A-4FAB-A820-B60EC1AAF45E}">
      <dgm:prSet/>
      <dgm:spPr/>
      <dgm:t>
        <a:bodyPr/>
        <a:lstStyle/>
        <a:p>
          <a:endParaRPr lang="es-MX"/>
        </a:p>
      </dgm:t>
    </dgm:pt>
    <dgm:pt modelId="{E289FB70-8FB8-4DC8-8E99-5B197F5EBD25}">
      <dgm:prSet phldrT="[Texto]" custT="1"/>
      <dgm:spPr/>
      <dgm:t>
        <a:bodyPr/>
        <a:lstStyle/>
        <a:p>
          <a:r>
            <a:rPr lang="es-CL" sz="2400" dirty="0" smtClean="0">
              <a:solidFill>
                <a:srgbClr val="002060"/>
              </a:solidFill>
            </a:rPr>
            <a:t>Competitividad entre los centros de Educación Superior</a:t>
          </a:r>
          <a:endParaRPr lang="es-MX" sz="2400" dirty="0"/>
        </a:p>
      </dgm:t>
    </dgm:pt>
    <dgm:pt modelId="{3A3DAE02-A317-4711-8F9F-3229400C68EF}" type="parTrans" cxnId="{D1056814-F8DC-442F-BBC2-B03CC9DDA258}">
      <dgm:prSet/>
      <dgm:spPr/>
      <dgm:t>
        <a:bodyPr/>
        <a:lstStyle/>
        <a:p>
          <a:endParaRPr lang="es-MX"/>
        </a:p>
      </dgm:t>
    </dgm:pt>
    <dgm:pt modelId="{59CC2DD7-0F85-4B0F-BC83-E3BFF5D22334}" type="sibTrans" cxnId="{D1056814-F8DC-442F-BBC2-B03CC9DDA258}">
      <dgm:prSet/>
      <dgm:spPr/>
      <dgm:t>
        <a:bodyPr/>
        <a:lstStyle/>
        <a:p>
          <a:endParaRPr lang="es-MX"/>
        </a:p>
      </dgm:t>
    </dgm:pt>
    <dgm:pt modelId="{3785B628-D3C4-44C2-ABB4-0EF8585215CC}">
      <dgm:prSet phldrT="[Texto]" custT="1"/>
      <dgm:spPr/>
      <dgm:t>
        <a:bodyPr/>
        <a:lstStyle/>
        <a:p>
          <a:r>
            <a:rPr lang="es-CL" sz="2400" dirty="0" smtClean="0">
              <a:solidFill>
                <a:srgbClr val="002060"/>
              </a:solidFill>
            </a:rPr>
            <a:t>Rendimiento de cuentas ante la sociedad y los organismos financiadores</a:t>
          </a:r>
          <a:endParaRPr lang="es-MX" sz="2400" dirty="0"/>
        </a:p>
      </dgm:t>
    </dgm:pt>
    <dgm:pt modelId="{34B9E6CB-0E3B-4604-A0B7-DEC4529BCB6A}" type="parTrans" cxnId="{7AF912F8-D591-4FF7-BF86-7D3428684F38}">
      <dgm:prSet/>
      <dgm:spPr/>
      <dgm:t>
        <a:bodyPr/>
        <a:lstStyle/>
        <a:p>
          <a:endParaRPr lang="es-MX"/>
        </a:p>
      </dgm:t>
    </dgm:pt>
    <dgm:pt modelId="{BE3550B5-9502-48AB-B72B-56753C807888}" type="sibTrans" cxnId="{7AF912F8-D591-4FF7-BF86-7D3428684F38}">
      <dgm:prSet/>
      <dgm:spPr/>
      <dgm:t>
        <a:bodyPr/>
        <a:lstStyle/>
        <a:p>
          <a:endParaRPr lang="es-MX"/>
        </a:p>
      </dgm:t>
    </dgm:pt>
    <dgm:pt modelId="{4B26CE98-F29F-4931-9473-0D62E0BE24AE}" type="pres">
      <dgm:prSet presAssocID="{B782AF25-B6A1-4A03-BD50-DDC74EC16317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3974456D-B0C5-4487-8CA9-D8DB0C3AAF0F}" type="pres">
      <dgm:prSet presAssocID="{01DDD187-CEF9-47AC-8882-87EEA237FB8C}" presName="centerShape" presStyleLbl="node0" presStyleIdx="0" presStyleCnt="1" custScaleX="144686" custScaleY="80656" custLinFactNeighborX="285" custLinFactNeighborY="-10129"/>
      <dgm:spPr/>
      <dgm:t>
        <a:bodyPr/>
        <a:lstStyle/>
        <a:p>
          <a:endParaRPr lang="es-MX"/>
        </a:p>
      </dgm:t>
    </dgm:pt>
    <dgm:pt modelId="{D9A094BD-B756-4180-8200-410E8E1E9A39}" type="pres">
      <dgm:prSet presAssocID="{F9AD5A66-F55B-4F4F-AE6E-94C1D476E919}" presName="Name9" presStyleLbl="parChTrans1D2" presStyleIdx="0" presStyleCnt="3"/>
      <dgm:spPr/>
      <dgm:t>
        <a:bodyPr/>
        <a:lstStyle/>
        <a:p>
          <a:endParaRPr lang="es-CL"/>
        </a:p>
      </dgm:t>
    </dgm:pt>
    <dgm:pt modelId="{BF938262-C63E-4285-B059-4FC83B5AB012}" type="pres">
      <dgm:prSet presAssocID="{F9AD5A66-F55B-4F4F-AE6E-94C1D476E919}" presName="connTx" presStyleLbl="parChTrans1D2" presStyleIdx="0" presStyleCnt="3"/>
      <dgm:spPr/>
      <dgm:t>
        <a:bodyPr/>
        <a:lstStyle/>
        <a:p>
          <a:endParaRPr lang="es-CL"/>
        </a:p>
      </dgm:t>
    </dgm:pt>
    <dgm:pt modelId="{B7021D4B-865F-466F-8AD8-D0B1A1BCA2A6}" type="pres">
      <dgm:prSet presAssocID="{B4249FF3-6F5C-46B3-BE55-97D4C5BA4070}" presName="node" presStyleLbl="node1" presStyleIdx="0" presStyleCnt="3" custScaleX="160857" custScaleY="75077" custRadScaleRad="84745" custRadScaleInc="-55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A4FE3F8-8C70-4625-AFB7-C5FA054F2036}" type="pres">
      <dgm:prSet presAssocID="{3A3DAE02-A317-4711-8F9F-3229400C68EF}" presName="Name9" presStyleLbl="parChTrans1D2" presStyleIdx="1" presStyleCnt="3"/>
      <dgm:spPr/>
      <dgm:t>
        <a:bodyPr/>
        <a:lstStyle/>
        <a:p>
          <a:endParaRPr lang="es-CL"/>
        </a:p>
      </dgm:t>
    </dgm:pt>
    <dgm:pt modelId="{F55A1F68-46DC-44AB-8E48-9ECD90DC3C9F}" type="pres">
      <dgm:prSet presAssocID="{3A3DAE02-A317-4711-8F9F-3229400C68EF}" presName="connTx" presStyleLbl="parChTrans1D2" presStyleIdx="1" presStyleCnt="3"/>
      <dgm:spPr/>
      <dgm:t>
        <a:bodyPr/>
        <a:lstStyle/>
        <a:p>
          <a:endParaRPr lang="es-CL"/>
        </a:p>
      </dgm:t>
    </dgm:pt>
    <dgm:pt modelId="{9AE6F941-5E53-4B7F-833B-1C194EA5D773}" type="pres">
      <dgm:prSet presAssocID="{E289FB70-8FB8-4DC8-8E99-5B197F5EBD25}" presName="node" presStyleLbl="node1" presStyleIdx="1" presStyleCnt="3" custScaleX="150678" custScaleY="97658" custRadScaleRad="87775" custRadScaleInc="79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2512EE8-BD83-41B6-BA11-034EA8D1D50B}" type="pres">
      <dgm:prSet presAssocID="{34B9E6CB-0E3B-4604-A0B7-DEC4529BCB6A}" presName="Name9" presStyleLbl="parChTrans1D2" presStyleIdx="2" presStyleCnt="3"/>
      <dgm:spPr/>
      <dgm:t>
        <a:bodyPr/>
        <a:lstStyle/>
        <a:p>
          <a:endParaRPr lang="es-CL"/>
        </a:p>
      </dgm:t>
    </dgm:pt>
    <dgm:pt modelId="{492A12E6-0978-49CD-8019-9F5857BA0B96}" type="pres">
      <dgm:prSet presAssocID="{34B9E6CB-0E3B-4604-A0B7-DEC4529BCB6A}" presName="connTx" presStyleLbl="parChTrans1D2" presStyleIdx="2" presStyleCnt="3"/>
      <dgm:spPr/>
      <dgm:t>
        <a:bodyPr/>
        <a:lstStyle/>
        <a:p>
          <a:endParaRPr lang="es-CL"/>
        </a:p>
      </dgm:t>
    </dgm:pt>
    <dgm:pt modelId="{C09449C7-24CB-47DC-809E-CAEDB367C7EB}" type="pres">
      <dgm:prSet presAssocID="{3785B628-D3C4-44C2-ABB4-0EF8585215CC}" presName="node" presStyleLbl="node1" presStyleIdx="2" presStyleCnt="3" custScaleX="165388" custRadScaleRad="89237" custRadScaleInc="310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CCFCE92-C36A-4FAB-A820-B60EC1AAF45E}" srcId="{01DDD187-CEF9-47AC-8882-87EEA237FB8C}" destId="{B4249FF3-6F5C-46B3-BE55-97D4C5BA4070}" srcOrd="0" destOrd="0" parTransId="{F9AD5A66-F55B-4F4F-AE6E-94C1D476E919}" sibTransId="{43044224-1FAA-47BE-8A5E-149059B91D9C}"/>
    <dgm:cxn modelId="{676630D9-F2CD-4E0E-9A96-71022049C65A}" type="presOf" srcId="{B782AF25-B6A1-4A03-BD50-DDC74EC16317}" destId="{4B26CE98-F29F-4931-9473-0D62E0BE24AE}" srcOrd="0" destOrd="0" presId="urn:microsoft.com/office/officeart/2005/8/layout/radial1"/>
    <dgm:cxn modelId="{D1056814-F8DC-442F-BBC2-B03CC9DDA258}" srcId="{01DDD187-CEF9-47AC-8882-87EEA237FB8C}" destId="{E289FB70-8FB8-4DC8-8E99-5B197F5EBD25}" srcOrd="1" destOrd="0" parTransId="{3A3DAE02-A317-4711-8F9F-3229400C68EF}" sibTransId="{59CC2DD7-0F85-4B0F-BC83-E3BFF5D22334}"/>
    <dgm:cxn modelId="{3D6C6810-B344-4F2C-9B96-D881532E1E0A}" type="presOf" srcId="{B4249FF3-6F5C-46B3-BE55-97D4C5BA4070}" destId="{B7021D4B-865F-466F-8AD8-D0B1A1BCA2A6}" srcOrd="0" destOrd="0" presId="urn:microsoft.com/office/officeart/2005/8/layout/radial1"/>
    <dgm:cxn modelId="{4672D318-18CD-4493-8C9F-BDD42A6C5084}" type="presOf" srcId="{F9AD5A66-F55B-4F4F-AE6E-94C1D476E919}" destId="{BF938262-C63E-4285-B059-4FC83B5AB012}" srcOrd="1" destOrd="0" presId="urn:microsoft.com/office/officeart/2005/8/layout/radial1"/>
    <dgm:cxn modelId="{E41DBE27-4651-4F1D-BF5E-238F13F8D2E3}" srcId="{B782AF25-B6A1-4A03-BD50-DDC74EC16317}" destId="{01DDD187-CEF9-47AC-8882-87EEA237FB8C}" srcOrd="0" destOrd="0" parTransId="{03FB4461-C1FE-43E2-A6BE-AB999F101047}" sibTransId="{DB67D901-66EA-42DC-A99B-33F8A46547AF}"/>
    <dgm:cxn modelId="{7AF912F8-D591-4FF7-BF86-7D3428684F38}" srcId="{01DDD187-CEF9-47AC-8882-87EEA237FB8C}" destId="{3785B628-D3C4-44C2-ABB4-0EF8585215CC}" srcOrd="2" destOrd="0" parTransId="{34B9E6CB-0E3B-4604-A0B7-DEC4529BCB6A}" sibTransId="{BE3550B5-9502-48AB-B72B-56753C807888}"/>
    <dgm:cxn modelId="{62DE0103-48F0-4ECA-85B4-DDB0F75008E7}" type="presOf" srcId="{01DDD187-CEF9-47AC-8882-87EEA237FB8C}" destId="{3974456D-B0C5-4487-8CA9-D8DB0C3AAF0F}" srcOrd="0" destOrd="0" presId="urn:microsoft.com/office/officeart/2005/8/layout/radial1"/>
    <dgm:cxn modelId="{A4E8C0BA-EB6C-48E7-B3E8-583CA23CDCD9}" type="presOf" srcId="{3A3DAE02-A317-4711-8F9F-3229400C68EF}" destId="{6A4FE3F8-8C70-4625-AFB7-C5FA054F2036}" srcOrd="0" destOrd="0" presId="urn:microsoft.com/office/officeart/2005/8/layout/radial1"/>
    <dgm:cxn modelId="{258BF902-593C-40AE-A8B8-CBCA7A3E8769}" type="presOf" srcId="{34B9E6CB-0E3B-4604-A0B7-DEC4529BCB6A}" destId="{492A12E6-0978-49CD-8019-9F5857BA0B96}" srcOrd="1" destOrd="0" presId="urn:microsoft.com/office/officeart/2005/8/layout/radial1"/>
    <dgm:cxn modelId="{6C0A30AC-97B8-4F69-B0E5-7FB807018C3A}" type="presOf" srcId="{3A3DAE02-A317-4711-8F9F-3229400C68EF}" destId="{F55A1F68-46DC-44AB-8E48-9ECD90DC3C9F}" srcOrd="1" destOrd="0" presId="urn:microsoft.com/office/officeart/2005/8/layout/radial1"/>
    <dgm:cxn modelId="{25C16BF0-DAB1-42DD-83C7-894F3A74161F}" type="presOf" srcId="{E289FB70-8FB8-4DC8-8E99-5B197F5EBD25}" destId="{9AE6F941-5E53-4B7F-833B-1C194EA5D773}" srcOrd="0" destOrd="0" presId="urn:microsoft.com/office/officeart/2005/8/layout/radial1"/>
    <dgm:cxn modelId="{E1B8E0D2-D9EE-43F3-949F-7704F8D1CE4D}" type="presOf" srcId="{F9AD5A66-F55B-4F4F-AE6E-94C1D476E919}" destId="{D9A094BD-B756-4180-8200-410E8E1E9A39}" srcOrd="0" destOrd="0" presId="urn:microsoft.com/office/officeart/2005/8/layout/radial1"/>
    <dgm:cxn modelId="{2F649A0F-65B9-465C-A4BD-22FAE0E1857B}" type="presOf" srcId="{3785B628-D3C4-44C2-ABB4-0EF8585215CC}" destId="{C09449C7-24CB-47DC-809E-CAEDB367C7EB}" srcOrd="0" destOrd="0" presId="urn:microsoft.com/office/officeart/2005/8/layout/radial1"/>
    <dgm:cxn modelId="{B7D8CE90-5EEE-4063-B833-13A151116247}" type="presOf" srcId="{34B9E6CB-0E3B-4604-A0B7-DEC4529BCB6A}" destId="{E2512EE8-BD83-41B6-BA11-034EA8D1D50B}" srcOrd="0" destOrd="0" presId="urn:microsoft.com/office/officeart/2005/8/layout/radial1"/>
    <dgm:cxn modelId="{A7582839-1082-4FA3-A1DC-33A8F04C7545}" type="presParOf" srcId="{4B26CE98-F29F-4931-9473-0D62E0BE24AE}" destId="{3974456D-B0C5-4487-8CA9-D8DB0C3AAF0F}" srcOrd="0" destOrd="0" presId="urn:microsoft.com/office/officeart/2005/8/layout/radial1"/>
    <dgm:cxn modelId="{F3E80D2C-05F6-4B57-AB4E-AD4DC2857B67}" type="presParOf" srcId="{4B26CE98-F29F-4931-9473-0D62E0BE24AE}" destId="{D9A094BD-B756-4180-8200-410E8E1E9A39}" srcOrd="1" destOrd="0" presId="urn:microsoft.com/office/officeart/2005/8/layout/radial1"/>
    <dgm:cxn modelId="{19A55E9D-DC73-4624-99BF-88461B4997FC}" type="presParOf" srcId="{D9A094BD-B756-4180-8200-410E8E1E9A39}" destId="{BF938262-C63E-4285-B059-4FC83B5AB012}" srcOrd="0" destOrd="0" presId="urn:microsoft.com/office/officeart/2005/8/layout/radial1"/>
    <dgm:cxn modelId="{A9B62D33-30DA-4B06-A501-74549BD7A964}" type="presParOf" srcId="{4B26CE98-F29F-4931-9473-0D62E0BE24AE}" destId="{B7021D4B-865F-466F-8AD8-D0B1A1BCA2A6}" srcOrd="2" destOrd="0" presId="urn:microsoft.com/office/officeart/2005/8/layout/radial1"/>
    <dgm:cxn modelId="{BD509760-BD4D-4968-91E8-202AD5CB42EF}" type="presParOf" srcId="{4B26CE98-F29F-4931-9473-0D62E0BE24AE}" destId="{6A4FE3F8-8C70-4625-AFB7-C5FA054F2036}" srcOrd="3" destOrd="0" presId="urn:microsoft.com/office/officeart/2005/8/layout/radial1"/>
    <dgm:cxn modelId="{C3E0E890-2774-48EC-B5E6-8B9C44D8ECF2}" type="presParOf" srcId="{6A4FE3F8-8C70-4625-AFB7-C5FA054F2036}" destId="{F55A1F68-46DC-44AB-8E48-9ECD90DC3C9F}" srcOrd="0" destOrd="0" presId="urn:microsoft.com/office/officeart/2005/8/layout/radial1"/>
    <dgm:cxn modelId="{0AEA7FA8-062F-4520-8DAD-42E9A9BF3C6A}" type="presParOf" srcId="{4B26CE98-F29F-4931-9473-0D62E0BE24AE}" destId="{9AE6F941-5E53-4B7F-833B-1C194EA5D773}" srcOrd="4" destOrd="0" presId="urn:microsoft.com/office/officeart/2005/8/layout/radial1"/>
    <dgm:cxn modelId="{B8EF9A11-8087-449D-9341-72D570143C0C}" type="presParOf" srcId="{4B26CE98-F29F-4931-9473-0D62E0BE24AE}" destId="{E2512EE8-BD83-41B6-BA11-034EA8D1D50B}" srcOrd="5" destOrd="0" presId="urn:microsoft.com/office/officeart/2005/8/layout/radial1"/>
    <dgm:cxn modelId="{6A098FB0-A123-4C12-BBCF-4F1B317ECAA8}" type="presParOf" srcId="{E2512EE8-BD83-41B6-BA11-034EA8D1D50B}" destId="{492A12E6-0978-49CD-8019-9F5857BA0B96}" srcOrd="0" destOrd="0" presId="urn:microsoft.com/office/officeart/2005/8/layout/radial1"/>
    <dgm:cxn modelId="{FF3B465D-00A7-4EE8-B36A-F18D679CEBF6}" type="presParOf" srcId="{4B26CE98-F29F-4931-9473-0D62E0BE24AE}" destId="{C09449C7-24CB-47DC-809E-CAEDB367C7EB}" srcOrd="6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559886-3718-44FF-BD8E-91017569208E}" type="doc">
      <dgm:prSet loTypeId="urn:microsoft.com/office/officeart/2005/8/layout/process4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es-MX"/>
        </a:p>
      </dgm:t>
    </dgm:pt>
    <dgm:pt modelId="{6366CBFE-4F2D-4967-B1AA-B043E7F69DFB}">
      <dgm:prSet phldrT="[Texto]" custT="1"/>
      <dgm:spPr/>
      <dgm:t>
        <a:bodyPr/>
        <a:lstStyle/>
        <a:p>
          <a:r>
            <a:rPr lang="es-CL" sz="2400" dirty="0" smtClean="0"/>
            <a:t>Preparar y diseñar el proceso</a:t>
          </a:r>
          <a:endParaRPr lang="es-MX" sz="2400" dirty="0"/>
        </a:p>
      </dgm:t>
    </dgm:pt>
    <dgm:pt modelId="{0E514D6B-4D09-49E5-AC6F-D5770301BCCD}" type="parTrans" cxnId="{16AFF76B-53B5-4CF0-9BD9-FB1E7CCB2FFA}">
      <dgm:prSet/>
      <dgm:spPr/>
      <dgm:t>
        <a:bodyPr/>
        <a:lstStyle/>
        <a:p>
          <a:endParaRPr lang="es-MX"/>
        </a:p>
      </dgm:t>
    </dgm:pt>
    <dgm:pt modelId="{CCF8624C-5BBC-4B78-AE7A-3B70E5E698EC}" type="sibTrans" cxnId="{16AFF76B-53B5-4CF0-9BD9-FB1E7CCB2FFA}">
      <dgm:prSet/>
      <dgm:spPr/>
      <dgm:t>
        <a:bodyPr/>
        <a:lstStyle/>
        <a:p>
          <a:endParaRPr lang="es-MX"/>
        </a:p>
      </dgm:t>
    </dgm:pt>
    <dgm:pt modelId="{F2E6D07F-6DF0-4417-AE1C-372D73E3043D}">
      <dgm:prSet phldrT="[Texto]" custT="1"/>
      <dgm:spPr/>
      <dgm:t>
        <a:bodyPr/>
        <a:lstStyle/>
        <a:p>
          <a:r>
            <a:rPr lang="es-CL" sz="2400" dirty="0" smtClean="0"/>
            <a:t>Organizar el estudio</a:t>
          </a:r>
          <a:endParaRPr lang="es-MX" sz="2400" dirty="0"/>
        </a:p>
      </dgm:t>
    </dgm:pt>
    <dgm:pt modelId="{98DC7561-9E96-4C2B-9014-238A5BED0F91}" type="parTrans" cxnId="{D9423F01-D664-4EED-80F0-727D9D8A87F6}">
      <dgm:prSet/>
      <dgm:spPr/>
      <dgm:t>
        <a:bodyPr/>
        <a:lstStyle/>
        <a:p>
          <a:endParaRPr lang="es-MX"/>
        </a:p>
      </dgm:t>
    </dgm:pt>
    <dgm:pt modelId="{CD1206C2-19E8-41FA-A3F9-111C16B42392}" type="sibTrans" cxnId="{D9423F01-D664-4EED-80F0-727D9D8A87F6}">
      <dgm:prSet/>
      <dgm:spPr/>
      <dgm:t>
        <a:bodyPr/>
        <a:lstStyle/>
        <a:p>
          <a:endParaRPr lang="es-MX"/>
        </a:p>
      </dgm:t>
    </dgm:pt>
    <dgm:pt modelId="{CE84634B-C02E-4C6E-8A66-AC3EB64CC1BE}">
      <dgm:prSet phldrT="[Texto]" custT="1"/>
      <dgm:spPr/>
      <dgm:t>
        <a:bodyPr/>
        <a:lstStyle/>
        <a:p>
          <a:r>
            <a:rPr lang="es-CL" sz="2400" dirty="0" smtClean="0">
              <a:solidFill>
                <a:srgbClr val="002060"/>
              </a:solidFill>
            </a:rPr>
            <a:t>Conducir el estudio</a:t>
          </a:r>
          <a:endParaRPr lang="es-MX" sz="2400" dirty="0">
            <a:solidFill>
              <a:srgbClr val="002060"/>
            </a:solidFill>
          </a:endParaRPr>
        </a:p>
      </dgm:t>
    </dgm:pt>
    <dgm:pt modelId="{6EEB25B3-9A14-49AF-B3D3-096002DAE56E}" type="parTrans" cxnId="{CECF308A-C20F-4FEE-8FE6-63FEAE00F04E}">
      <dgm:prSet/>
      <dgm:spPr/>
      <dgm:t>
        <a:bodyPr/>
        <a:lstStyle/>
        <a:p>
          <a:endParaRPr lang="es-MX"/>
        </a:p>
      </dgm:t>
    </dgm:pt>
    <dgm:pt modelId="{9ABC7FDF-8CBB-4526-9967-C85520C01CD1}" type="sibTrans" cxnId="{CECF308A-C20F-4FEE-8FE6-63FEAE00F04E}">
      <dgm:prSet/>
      <dgm:spPr/>
      <dgm:t>
        <a:bodyPr/>
        <a:lstStyle/>
        <a:p>
          <a:endParaRPr lang="es-MX"/>
        </a:p>
      </dgm:t>
    </dgm:pt>
    <dgm:pt modelId="{553B5295-1F4B-443E-8C35-1EA973051414}">
      <dgm:prSet phldrT="[Texto]" custT="1"/>
      <dgm:spPr/>
      <dgm:t>
        <a:bodyPr/>
        <a:lstStyle/>
        <a:p>
          <a:r>
            <a:rPr lang="es-CL" sz="2400" dirty="0" smtClean="0">
              <a:solidFill>
                <a:srgbClr val="002060"/>
              </a:solidFill>
            </a:rPr>
            <a:t>Discusión de resultados y preparación de informes</a:t>
          </a:r>
          <a:endParaRPr lang="es-MX" sz="2400" dirty="0">
            <a:solidFill>
              <a:srgbClr val="002060"/>
            </a:solidFill>
          </a:endParaRPr>
        </a:p>
      </dgm:t>
    </dgm:pt>
    <dgm:pt modelId="{9C18702D-62D0-4C6F-A290-362858B7463C}" type="parTrans" cxnId="{FEC20227-54E0-4347-B844-DF8C919041EE}">
      <dgm:prSet/>
      <dgm:spPr/>
      <dgm:t>
        <a:bodyPr/>
        <a:lstStyle/>
        <a:p>
          <a:endParaRPr lang="es-MX"/>
        </a:p>
      </dgm:t>
    </dgm:pt>
    <dgm:pt modelId="{FD586B55-0E7E-45F5-9C21-5FFCFE602CAE}" type="sibTrans" cxnId="{FEC20227-54E0-4347-B844-DF8C919041EE}">
      <dgm:prSet/>
      <dgm:spPr/>
      <dgm:t>
        <a:bodyPr/>
        <a:lstStyle/>
        <a:p>
          <a:endParaRPr lang="es-MX"/>
        </a:p>
      </dgm:t>
    </dgm:pt>
    <dgm:pt modelId="{8C143FBA-9F5B-4278-9D99-245B0B3B5FE7}">
      <dgm:prSet phldrT="[Texto]" custT="1"/>
      <dgm:spPr/>
      <dgm:t>
        <a:bodyPr/>
        <a:lstStyle/>
        <a:p>
          <a:r>
            <a:rPr lang="es-CL" sz="2400" dirty="0" smtClean="0"/>
            <a:t>Preparación de Plan de Mejoramiento</a:t>
          </a:r>
          <a:endParaRPr lang="es-MX" sz="2400" dirty="0"/>
        </a:p>
      </dgm:t>
    </dgm:pt>
    <dgm:pt modelId="{EDB183CA-C753-4289-94D8-12A520762952}" type="parTrans" cxnId="{376127AA-08F5-4957-9C88-12DE7601341D}">
      <dgm:prSet/>
      <dgm:spPr/>
      <dgm:t>
        <a:bodyPr/>
        <a:lstStyle/>
        <a:p>
          <a:endParaRPr lang="es-MX"/>
        </a:p>
      </dgm:t>
    </dgm:pt>
    <dgm:pt modelId="{E611A077-9037-409A-B28A-629CE9AADE62}" type="sibTrans" cxnId="{376127AA-08F5-4957-9C88-12DE7601341D}">
      <dgm:prSet/>
      <dgm:spPr/>
      <dgm:t>
        <a:bodyPr/>
        <a:lstStyle/>
        <a:p>
          <a:endParaRPr lang="es-MX"/>
        </a:p>
      </dgm:t>
    </dgm:pt>
    <dgm:pt modelId="{59FD6EF3-F093-405B-BB9D-0D570755D94A}">
      <dgm:prSet phldrT="[Texto]" custT="1"/>
      <dgm:spPr/>
      <dgm:t>
        <a:bodyPr/>
        <a:lstStyle/>
        <a:p>
          <a:r>
            <a:rPr lang="es-CL" sz="2400" dirty="0" smtClean="0"/>
            <a:t>Visita de Pares externos</a:t>
          </a:r>
          <a:endParaRPr lang="es-MX" sz="2400" dirty="0"/>
        </a:p>
      </dgm:t>
    </dgm:pt>
    <dgm:pt modelId="{AD0595F4-CED5-4B86-A399-D7D1113CE104}" type="parTrans" cxnId="{D5F1A8CF-F26E-4829-9D3E-E3FD61EDFED3}">
      <dgm:prSet/>
      <dgm:spPr/>
      <dgm:t>
        <a:bodyPr/>
        <a:lstStyle/>
        <a:p>
          <a:endParaRPr lang="es-MX"/>
        </a:p>
      </dgm:t>
    </dgm:pt>
    <dgm:pt modelId="{ACEA92F1-A1E6-4F0B-92C1-F558B8974D43}" type="sibTrans" cxnId="{D5F1A8CF-F26E-4829-9D3E-E3FD61EDFED3}">
      <dgm:prSet/>
      <dgm:spPr/>
      <dgm:t>
        <a:bodyPr/>
        <a:lstStyle/>
        <a:p>
          <a:endParaRPr lang="es-MX"/>
        </a:p>
      </dgm:t>
    </dgm:pt>
    <dgm:pt modelId="{205336D6-13EA-47ED-ACF6-44C937BD09BA}">
      <dgm:prSet phldrT="[Texto]" custT="1"/>
      <dgm:spPr/>
      <dgm:t>
        <a:bodyPr/>
        <a:lstStyle/>
        <a:p>
          <a:r>
            <a:rPr lang="es-CL" sz="2400" dirty="0" smtClean="0"/>
            <a:t>Toma de decisiones</a:t>
          </a:r>
          <a:endParaRPr lang="es-MX" sz="2400" dirty="0"/>
        </a:p>
      </dgm:t>
    </dgm:pt>
    <dgm:pt modelId="{3F315CDD-23D7-4D04-A5ED-18FB8E4D602F}" type="parTrans" cxnId="{28E15F0D-085E-4509-A5E0-4292BC9A2509}">
      <dgm:prSet/>
      <dgm:spPr/>
      <dgm:t>
        <a:bodyPr/>
        <a:lstStyle/>
        <a:p>
          <a:endParaRPr lang="es-MX"/>
        </a:p>
      </dgm:t>
    </dgm:pt>
    <dgm:pt modelId="{495F9CF6-E1D1-470B-A8FD-45407EDA6B47}" type="sibTrans" cxnId="{28E15F0D-085E-4509-A5E0-4292BC9A2509}">
      <dgm:prSet/>
      <dgm:spPr/>
      <dgm:t>
        <a:bodyPr/>
        <a:lstStyle/>
        <a:p>
          <a:endParaRPr lang="es-MX"/>
        </a:p>
      </dgm:t>
    </dgm:pt>
    <dgm:pt modelId="{1DE06CB2-18E1-4229-880A-6C6FB8F439A0}" type="pres">
      <dgm:prSet presAssocID="{9B559886-3718-44FF-BD8E-91017569208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CL"/>
        </a:p>
      </dgm:t>
    </dgm:pt>
    <dgm:pt modelId="{E380A1C0-E43E-4730-8EFA-83A4F02957B8}" type="pres">
      <dgm:prSet presAssocID="{205336D6-13EA-47ED-ACF6-44C937BD09BA}" presName="boxAndChildren" presStyleCnt="0"/>
      <dgm:spPr/>
    </dgm:pt>
    <dgm:pt modelId="{BA331452-48C0-4951-9589-289ABDA1CBFC}" type="pres">
      <dgm:prSet presAssocID="{205336D6-13EA-47ED-ACF6-44C937BD09BA}" presName="parentTextBox" presStyleLbl="node1" presStyleIdx="0" presStyleCnt="7"/>
      <dgm:spPr/>
      <dgm:t>
        <a:bodyPr/>
        <a:lstStyle/>
        <a:p>
          <a:endParaRPr lang="es-CL"/>
        </a:p>
      </dgm:t>
    </dgm:pt>
    <dgm:pt modelId="{3946C6D6-FAE6-48D5-B49F-33488FC62C40}" type="pres">
      <dgm:prSet presAssocID="{ACEA92F1-A1E6-4F0B-92C1-F558B8974D43}" presName="sp" presStyleCnt="0"/>
      <dgm:spPr/>
    </dgm:pt>
    <dgm:pt modelId="{9C8780B6-F977-459D-8362-55690E5C99C8}" type="pres">
      <dgm:prSet presAssocID="{59FD6EF3-F093-405B-BB9D-0D570755D94A}" presName="arrowAndChildren" presStyleCnt="0"/>
      <dgm:spPr/>
    </dgm:pt>
    <dgm:pt modelId="{C63B665F-F8A0-4D79-BC79-4F12403793FB}" type="pres">
      <dgm:prSet presAssocID="{59FD6EF3-F093-405B-BB9D-0D570755D94A}" presName="parentTextArrow" presStyleLbl="node1" presStyleIdx="1" presStyleCnt="7"/>
      <dgm:spPr/>
      <dgm:t>
        <a:bodyPr/>
        <a:lstStyle/>
        <a:p>
          <a:endParaRPr lang="es-MX"/>
        </a:p>
      </dgm:t>
    </dgm:pt>
    <dgm:pt modelId="{0BED3A6C-4489-461C-AF5B-82DF1D799EA6}" type="pres">
      <dgm:prSet presAssocID="{E611A077-9037-409A-B28A-629CE9AADE62}" presName="sp" presStyleCnt="0"/>
      <dgm:spPr/>
    </dgm:pt>
    <dgm:pt modelId="{1B20B977-797E-40A6-A370-C527921EAD69}" type="pres">
      <dgm:prSet presAssocID="{8C143FBA-9F5B-4278-9D99-245B0B3B5FE7}" presName="arrowAndChildren" presStyleCnt="0"/>
      <dgm:spPr/>
    </dgm:pt>
    <dgm:pt modelId="{CEA43A8B-860E-421A-B00B-B62A3C76E862}" type="pres">
      <dgm:prSet presAssocID="{8C143FBA-9F5B-4278-9D99-245B0B3B5FE7}" presName="parentTextArrow" presStyleLbl="node1" presStyleIdx="2" presStyleCnt="7"/>
      <dgm:spPr/>
      <dgm:t>
        <a:bodyPr/>
        <a:lstStyle/>
        <a:p>
          <a:endParaRPr lang="es-MX"/>
        </a:p>
      </dgm:t>
    </dgm:pt>
    <dgm:pt modelId="{FC5E8887-2585-4F40-B873-75E3BB50B3A6}" type="pres">
      <dgm:prSet presAssocID="{FD586B55-0E7E-45F5-9C21-5FFCFE602CAE}" presName="sp" presStyleCnt="0"/>
      <dgm:spPr/>
    </dgm:pt>
    <dgm:pt modelId="{07FCBE2A-F37F-499A-849B-BDACDA788126}" type="pres">
      <dgm:prSet presAssocID="{553B5295-1F4B-443E-8C35-1EA973051414}" presName="arrowAndChildren" presStyleCnt="0"/>
      <dgm:spPr/>
    </dgm:pt>
    <dgm:pt modelId="{833E9713-DD75-4127-82EC-F8D9C3B615DF}" type="pres">
      <dgm:prSet presAssocID="{553B5295-1F4B-443E-8C35-1EA973051414}" presName="parentTextArrow" presStyleLbl="node1" presStyleIdx="3" presStyleCnt="7"/>
      <dgm:spPr/>
      <dgm:t>
        <a:bodyPr/>
        <a:lstStyle/>
        <a:p>
          <a:endParaRPr lang="es-MX"/>
        </a:p>
      </dgm:t>
    </dgm:pt>
    <dgm:pt modelId="{1D19CC0B-5D42-47A2-A217-7560985F0817}" type="pres">
      <dgm:prSet presAssocID="{9ABC7FDF-8CBB-4526-9967-C85520C01CD1}" presName="sp" presStyleCnt="0"/>
      <dgm:spPr/>
    </dgm:pt>
    <dgm:pt modelId="{00BA97E1-1475-4998-9392-E9C9C70E0988}" type="pres">
      <dgm:prSet presAssocID="{CE84634B-C02E-4C6E-8A66-AC3EB64CC1BE}" presName="arrowAndChildren" presStyleCnt="0"/>
      <dgm:spPr/>
    </dgm:pt>
    <dgm:pt modelId="{7CE5974D-34FF-4FC1-B4F4-0FB2EB144E42}" type="pres">
      <dgm:prSet presAssocID="{CE84634B-C02E-4C6E-8A66-AC3EB64CC1BE}" presName="parentTextArrow" presStyleLbl="node1" presStyleIdx="4" presStyleCnt="7"/>
      <dgm:spPr/>
      <dgm:t>
        <a:bodyPr/>
        <a:lstStyle/>
        <a:p>
          <a:endParaRPr lang="es-MX"/>
        </a:p>
      </dgm:t>
    </dgm:pt>
    <dgm:pt modelId="{EBCD4483-E0E1-4EEE-8E27-018FFBAE7CCE}" type="pres">
      <dgm:prSet presAssocID="{CD1206C2-19E8-41FA-A3F9-111C16B42392}" presName="sp" presStyleCnt="0"/>
      <dgm:spPr/>
    </dgm:pt>
    <dgm:pt modelId="{0354DBB3-1661-4364-A18C-7BC471BEF0E5}" type="pres">
      <dgm:prSet presAssocID="{F2E6D07F-6DF0-4417-AE1C-372D73E3043D}" presName="arrowAndChildren" presStyleCnt="0"/>
      <dgm:spPr/>
    </dgm:pt>
    <dgm:pt modelId="{B22A1A1A-71E3-408C-83EF-3C45C48EC372}" type="pres">
      <dgm:prSet presAssocID="{F2E6D07F-6DF0-4417-AE1C-372D73E3043D}" presName="parentTextArrow" presStyleLbl="node1" presStyleIdx="5" presStyleCnt="7"/>
      <dgm:spPr/>
      <dgm:t>
        <a:bodyPr/>
        <a:lstStyle/>
        <a:p>
          <a:endParaRPr lang="es-MX"/>
        </a:p>
      </dgm:t>
    </dgm:pt>
    <dgm:pt modelId="{05B6277B-8B68-440C-9361-753AEA0391D9}" type="pres">
      <dgm:prSet presAssocID="{CCF8624C-5BBC-4B78-AE7A-3B70E5E698EC}" presName="sp" presStyleCnt="0"/>
      <dgm:spPr/>
    </dgm:pt>
    <dgm:pt modelId="{BD8C6A27-D40A-4DC7-B3A2-A89A3D60209C}" type="pres">
      <dgm:prSet presAssocID="{6366CBFE-4F2D-4967-B1AA-B043E7F69DFB}" presName="arrowAndChildren" presStyleCnt="0"/>
      <dgm:spPr/>
    </dgm:pt>
    <dgm:pt modelId="{405EFB52-D613-45D1-AE7E-CAB900718458}" type="pres">
      <dgm:prSet presAssocID="{6366CBFE-4F2D-4967-B1AA-B043E7F69DFB}" presName="parentTextArrow" presStyleLbl="node1" presStyleIdx="6" presStyleCnt="7"/>
      <dgm:spPr/>
      <dgm:t>
        <a:bodyPr/>
        <a:lstStyle/>
        <a:p>
          <a:endParaRPr lang="es-MX"/>
        </a:p>
      </dgm:t>
    </dgm:pt>
  </dgm:ptLst>
  <dgm:cxnLst>
    <dgm:cxn modelId="{16AFF76B-53B5-4CF0-9BD9-FB1E7CCB2FFA}" srcId="{9B559886-3718-44FF-BD8E-91017569208E}" destId="{6366CBFE-4F2D-4967-B1AA-B043E7F69DFB}" srcOrd="0" destOrd="0" parTransId="{0E514D6B-4D09-49E5-AC6F-D5770301BCCD}" sibTransId="{CCF8624C-5BBC-4B78-AE7A-3B70E5E698EC}"/>
    <dgm:cxn modelId="{3B7EE4B4-8368-4C54-84FC-3712A3727E92}" type="presOf" srcId="{F2E6D07F-6DF0-4417-AE1C-372D73E3043D}" destId="{B22A1A1A-71E3-408C-83EF-3C45C48EC372}" srcOrd="0" destOrd="0" presId="urn:microsoft.com/office/officeart/2005/8/layout/process4"/>
    <dgm:cxn modelId="{DA216038-A37A-4DF3-A1EB-D9893CEB45B0}" type="presOf" srcId="{59FD6EF3-F093-405B-BB9D-0D570755D94A}" destId="{C63B665F-F8A0-4D79-BC79-4F12403793FB}" srcOrd="0" destOrd="0" presId="urn:microsoft.com/office/officeart/2005/8/layout/process4"/>
    <dgm:cxn modelId="{28E15F0D-085E-4509-A5E0-4292BC9A2509}" srcId="{9B559886-3718-44FF-BD8E-91017569208E}" destId="{205336D6-13EA-47ED-ACF6-44C937BD09BA}" srcOrd="6" destOrd="0" parTransId="{3F315CDD-23D7-4D04-A5ED-18FB8E4D602F}" sibTransId="{495F9CF6-E1D1-470B-A8FD-45407EDA6B47}"/>
    <dgm:cxn modelId="{0AE0A1AB-B05E-4D91-8C46-144C1835C05E}" type="presOf" srcId="{CE84634B-C02E-4C6E-8A66-AC3EB64CC1BE}" destId="{7CE5974D-34FF-4FC1-B4F4-0FB2EB144E42}" srcOrd="0" destOrd="0" presId="urn:microsoft.com/office/officeart/2005/8/layout/process4"/>
    <dgm:cxn modelId="{FEC20227-54E0-4347-B844-DF8C919041EE}" srcId="{9B559886-3718-44FF-BD8E-91017569208E}" destId="{553B5295-1F4B-443E-8C35-1EA973051414}" srcOrd="3" destOrd="0" parTransId="{9C18702D-62D0-4C6F-A290-362858B7463C}" sibTransId="{FD586B55-0E7E-45F5-9C21-5FFCFE602CAE}"/>
    <dgm:cxn modelId="{C330AD6E-0611-41E3-9E35-AC4019F95EB1}" type="presOf" srcId="{205336D6-13EA-47ED-ACF6-44C937BD09BA}" destId="{BA331452-48C0-4951-9589-289ABDA1CBFC}" srcOrd="0" destOrd="0" presId="urn:microsoft.com/office/officeart/2005/8/layout/process4"/>
    <dgm:cxn modelId="{5BD6E3E7-0FDD-4CA4-B981-A5C96C375DF1}" type="presOf" srcId="{9B559886-3718-44FF-BD8E-91017569208E}" destId="{1DE06CB2-18E1-4229-880A-6C6FB8F439A0}" srcOrd="0" destOrd="0" presId="urn:microsoft.com/office/officeart/2005/8/layout/process4"/>
    <dgm:cxn modelId="{D5F1A8CF-F26E-4829-9D3E-E3FD61EDFED3}" srcId="{9B559886-3718-44FF-BD8E-91017569208E}" destId="{59FD6EF3-F093-405B-BB9D-0D570755D94A}" srcOrd="5" destOrd="0" parTransId="{AD0595F4-CED5-4B86-A399-D7D1113CE104}" sibTransId="{ACEA92F1-A1E6-4F0B-92C1-F558B8974D43}"/>
    <dgm:cxn modelId="{A51C2214-2C95-44CC-B396-0E5BAD9AF5E2}" type="presOf" srcId="{6366CBFE-4F2D-4967-B1AA-B043E7F69DFB}" destId="{405EFB52-D613-45D1-AE7E-CAB900718458}" srcOrd="0" destOrd="0" presId="urn:microsoft.com/office/officeart/2005/8/layout/process4"/>
    <dgm:cxn modelId="{798DCFFD-6F64-4385-BEBC-23DD8F656101}" type="presOf" srcId="{553B5295-1F4B-443E-8C35-1EA973051414}" destId="{833E9713-DD75-4127-82EC-F8D9C3B615DF}" srcOrd="0" destOrd="0" presId="urn:microsoft.com/office/officeart/2005/8/layout/process4"/>
    <dgm:cxn modelId="{D9423F01-D664-4EED-80F0-727D9D8A87F6}" srcId="{9B559886-3718-44FF-BD8E-91017569208E}" destId="{F2E6D07F-6DF0-4417-AE1C-372D73E3043D}" srcOrd="1" destOrd="0" parTransId="{98DC7561-9E96-4C2B-9014-238A5BED0F91}" sibTransId="{CD1206C2-19E8-41FA-A3F9-111C16B42392}"/>
    <dgm:cxn modelId="{6D701B2A-D72E-44E0-A38F-C62133E63ACC}" type="presOf" srcId="{8C143FBA-9F5B-4278-9D99-245B0B3B5FE7}" destId="{CEA43A8B-860E-421A-B00B-B62A3C76E862}" srcOrd="0" destOrd="0" presId="urn:microsoft.com/office/officeart/2005/8/layout/process4"/>
    <dgm:cxn modelId="{CECF308A-C20F-4FEE-8FE6-63FEAE00F04E}" srcId="{9B559886-3718-44FF-BD8E-91017569208E}" destId="{CE84634B-C02E-4C6E-8A66-AC3EB64CC1BE}" srcOrd="2" destOrd="0" parTransId="{6EEB25B3-9A14-49AF-B3D3-096002DAE56E}" sibTransId="{9ABC7FDF-8CBB-4526-9967-C85520C01CD1}"/>
    <dgm:cxn modelId="{376127AA-08F5-4957-9C88-12DE7601341D}" srcId="{9B559886-3718-44FF-BD8E-91017569208E}" destId="{8C143FBA-9F5B-4278-9D99-245B0B3B5FE7}" srcOrd="4" destOrd="0" parTransId="{EDB183CA-C753-4289-94D8-12A520762952}" sibTransId="{E611A077-9037-409A-B28A-629CE9AADE62}"/>
    <dgm:cxn modelId="{88137451-06D5-4BAC-844F-BA78973134F6}" type="presParOf" srcId="{1DE06CB2-18E1-4229-880A-6C6FB8F439A0}" destId="{E380A1C0-E43E-4730-8EFA-83A4F02957B8}" srcOrd="0" destOrd="0" presId="urn:microsoft.com/office/officeart/2005/8/layout/process4"/>
    <dgm:cxn modelId="{55B0F429-229F-4E22-8F62-038A65A2029A}" type="presParOf" srcId="{E380A1C0-E43E-4730-8EFA-83A4F02957B8}" destId="{BA331452-48C0-4951-9589-289ABDA1CBFC}" srcOrd="0" destOrd="0" presId="urn:microsoft.com/office/officeart/2005/8/layout/process4"/>
    <dgm:cxn modelId="{5C53E4D8-F762-41C4-A550-CA148735BA8F}" type="presParOf" srcId="{1DE06CB2-18E1-4229-880A-6C6FB8F439A0}" destId="{3946C6D6-FAE6-48D5-B49F-33488FC62C40}" srcOrd="1" destOrd="0" presId="urn:microsoft.com/office/officeart/2005/8/layout/process4"/>
    <dgm:cxn modelId="{9372DF76-5C93-4651-BCEB-88904E40EABE}" type="presParOf" srcId="{1DE06CB2-18E1-4229-880A-6C6FB8F439A0}" destId="{9C8780B6-F977-459D-8362-55690E5C99C8}" srcOrd="2" destOrd="0" presId="urn:microsoft.com/office/officeart/2005/8/layout/process4"/>
    <dgm:cxn modelId="{4917E325-9688-4044-B6AB-7799ADE3E7C6}" type="presParOf" srcId="{9C8780B6-F977-459D-8362-55690E5C99C8}" destId="{C63B665F-F8A0-4D79-BC79-4F12403793FB}" srcOrd="0" destOrd="0" presId="urn:microsoft.com/office/officeart/2005/8/layout/process4"/>
    <dgm:cxn modelId="{0BA4C702-0C8C-4E4D-9D24-435011E47F04}" type="presParOf" srcId="{1DE06CB2-18E1-4229-880A-6C6FB8F439A0}" destId="{0BED3A6C-4489-461C-AF5B-82DF1D799EA6}" srcOrd="3" destOrd="0" presId="urn:microsoft.com/office/officeart/2005/8/layout/process4"/>
    <dgm:cxn modelId="{AB40A144-EAC2-4BEC-9F53-D46AE990DEFA}" type="presParOf" srcId="{1DE06CB2-18E1-4229-880A-6C6FB8F439A0}" destId="{1B20B977-797E-40A6-A370-C527921EAD69}" srcOrd="4" destOrd="0" presId="urn:microsoft.com/office/officeart/2005/8/layout/process4"/>
    <dgm:cxn modelId="{363132EA-11DB-4A87-B38B-494BDC356CD2}" type="presParOf" srcId="{1B20B977-797E-40A6-A370-C527921EAD69}" destId="{CEA43A8B-860E-421A-B00B-B62A3C76E862}" srcOrd="0" destOrd="0" presId="urn:microsoft.com/office/officeart/2005/8/layout/process4"/>
    <dgm:cxn modelId="{5A229192-2F2E-4100-8DA1-3D4DBFCF8642}" type="presParOf" srcId="{1DE06CB2-18E1-4229-880A-6C6FB8F439A0}" destId="{FC5E8887-2585-4F40-B873-75E3BB50B3A6}" srcOrd="5" destOrd="0" presId="urn:microsoft.com/office/officeart/2005/8/layout/process4"/>
    <dgm:cxn modelId="{7F016ACF-A9C7-4F0C-9364-E36A69B98134}" type="presParOf" srcId="{1DE06CB2-18E1-4229-880A-6C6FB8F439A0}" destId="{07FCBE2A-F37F-499A-849B-BDACDA788126}" srcOrd="6" destOrd="0" presId="urn:microsoft.com/office/officeart/2005/8/layout/process4"/>
    <dgm:cxn modelId="{87594D62-ED40-4285-900D-79EF88497BBE}" type="presParOf" srcId="{07FCBE2A-F37F-499A-849B-BDACDA788126}" destId="{833E9713-DD75-4127-82EC-F8D9C3B615DF}" srcOrd="0" destOrd="0" presId="urn:microsoft.com/office/officeart/2005/8/layout/process4"/>
    <dgm:cxn modelId="{7735C751-E9EA-4055-AA28-29A69DAD60A3}" type="presParOf" srcId="{1DE06CB2-18E1-4229-880A-6C6FB8F439A0}" destId="{1D19CC0B-5D42-47A2-A217-7560985F0817}" srcOrd="7" destOrd="0" presId="urn:microsoft.com/office/officeart/2005/8/layout/process4"/>
    <dgm:cxn modelId="{89841816-46C4-4665-B904-0A149FF6B43C}" type="presParOf" srcId="{1DE06CB2-18E1-4229-880A-6C6FB8F439A0}" destId="{00BA97E1-1475-4998-9392-E9C9C70E0988}" srcOrd="8" destOrd="0" presId="urn:microsoft.com/office/officeart/2005/8/layout/process4"/>
    <dgm:cxn modelId="{51C7BC12-4A01-4795-BA71-B6572A70E39D}" type="presParOf" srcId="{00BA97E1-1475-4998-9392-E9C9C70E0988}" destId="{7CE5974D-34FF-4FC1-B4F4-0FB2EB144E42}" srcOrd="0" destOrd="0" presId="urn:microsoft.com/office/officeart/2005/8/layout/process4"/>
    <dgm:cxn modelId="{C5736EA4-DF5C-4680-8C79-B0DF536C107A}" type="presParOf" srcId="{1DE06CB2-18E1-4229-880A-6C6FB8F439A0}" destId="{EBCD4483-E0E1-4EEE-8E27-018FFBAE7CCE}" srcOrd="9" destOrd="0" presId="urn:microsoft.com/office/officeart/2005/8/layout/process4"/>
    <dgm:cxn modelId="{673C77F5-EFE7-43B2-A0BA-175A04044D9B}" type="presParOf" srcId="{1DE06CB2-18E1-4229-880A-6C6FB8F439A0}" destId="{0354DBB3-1661-4364-A18C-7BC471BEF0E5}" srcOrd="10" destOrd="0" presId="urn:microsoft.com/office/officeart/2005/8/layout/process4"/>
    <dgm:cxn modelId="{6ECAB12D-F9D2-4DD4-9B47-308B0A8C31D9}" type="presParOf" srcId="{0354DBB3-1661-4364-A18C-7BC471BEF0E5}" destId="{B22A1A1A-71E3-408C-83EF-3C45C48EC372}" srcOrd="0" destOrd="0" presId="urn:microsoft.com/office/officeart/2005/8/layout/process4"/>
    <dgm:cxn modelId="{4CAA8BD4-3DCD-4CB9-B02B-BA0BE06D07CA}" type="presParOf" srcId="{1DE06CB2-18E1-4229-880A-6C6FB8F439A0}" destId="{05B6277B-8B68-440C-9361-753AEA0391D9}" srcOrd="11" destOrd="0" presId="urn:microsoft.com/office/officeart/2005/8/layout/process4"/>
    <dgm:cxn modelId="{CA26A80C-B584-4260-8A4F-F20F7C5D23F5}" type="presParOf" srcId="{1DE06CB2-18E1-4229-880A-6C6FB8F439A0}" destId="{BD8C6A27-D40A-4DC7-B3A2-A89A3D60209C}" srcOrd="12" destOrd="0" presId="urn:microsoft.com/office/officeart/2005/8/layout/process4"/>
    <dgm:cxn modelId="{051A9E0C-74F8-4C36-84C3-7A6B7C19FD54}" type="presParOf" srcId="{BD8C6A27-D40A-4DC7-B3A2-A89A3D60209C}" destId="{405EFB52-D613-45D1-AE7E-CAB90071845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74456D-B0C5-4487-8CA9-D8DB0C3AAF0F}">
      <dsp:nvSpPr>
        <dsp:cNvPr id="0" name=""/>
        <dsp:cNvSpPr/>
      </dsp:nvSpPr>
      <dsp:spPr>
        <a:xfrm>
          <a:off x="3961562" y="2316258"/>
          <a:ext cx="3092545" cy="172395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Las Razones del cambio</a:t>
          </a:r>
          <a:endParaRPr lang="es-MX" sz="2400" kern="1200" dirty="0"/>
        </a:p>
      </dsp:txBody>
      <dsp:txXfrm>
        <a:off x="4414455" y="2568726"/>
        <a:ext cx="2186759" cy="1219020"/>
      </dsp:txXfrm>
    </dsp:sp>
    <dsp:sp modelId="{D9A094BD-B756-4180-8200-410E8E1E9A39}">
      <dsp:nvSpPr>
        <dsp:cNvPr id="0" name=""/>
        <dsp:cNvSpPr/>
      </dsp:nvSpPr>
      <dsp:spPr>
        <a:xfrm rot="16143361">
          <a:off x="5427749" y="2233720"/>
          <a:ext cx="129630" cy="35535"/>
        </a:xfrm>
        <a:custGeom>
          <a:avLst/>
          <a:gdLst/>
          <a:ahLst/>
          <a:cxnLst/>
          <a:rect l="0" t="0" r="0" b="0"/>
          <a:pathLst>
            <a:path>
              <a:moveTo>
                <a:pt x="0" y="17767"/>
              </a:moveTo>
              <a:lnTo>
                <a:pt x="129630" y="17767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0800000">
        <a:off x="5489324" y="2248247"/>
        <a:ext cx="6481" cy="6481"/>
      </dsp:txXfrm>
    </dsp:sp>
    <dsp:sp modelId="{B7021D4B-865F-466F-8AD8-D0B1A1BCA2A6}">
      <dsp:nvSpPr>
        <dsp:cNvPr id="0" name=""/>
        <dsp:cNvSpPr/>
      </dsp:nvSpPr>
      <dsp:spPr>
        <a:xfrm>
          <a:off x="3759183" y="581996"/>
          <a:ext cx="3438186" cy="160470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solidFill>
                <a:srgbClr val="002060"/>
              </a:solidFill>
            </a:rPr>
            <a:t>Respuesta a las demandas y necesidades sociales</a:t>
          </a:r>
          <a:endParaRPr lang="es-MX" sz="2400" kern="1200" dirty="0"/>
        </a:p>
      </dsp:txBody>
      <dsp:txXfrm>
        <a:off x="4262694" y="817000"/>
        <a:ext cx="2431164" cy="1134701"/>
      </dsp:txXfrm>
    </dsp:sp>
    <dsp:sp modelId="{6A4FE3F8-8C70-4625-AFB7-C5FA054F2036}">
      <dsp:nvSpPr>
        <dsp:cNvPr id="0" name=""/>
        <dsp:cNvSpPr/>
      </dsp:nvSpPr>
      <dsp:spPr>
        <a:xfrm rot="2447384">
          <a:off x="6301650" y="4006272"/>
          <a:ext cx="372825" cy="35535"/>
        </a:xfrm>
        <a:custGeom>
          <a:avLst/>
          <a:gdLst/>
          <a:ahLst/>
          <a:cxnLst/>
          <a:rect l="0" t="0" r="0" b="0"/>
          <a:pathLst>
            <a:path>
              <a:moveTo>
                <a:pt x="0" y="17767"/>
              </a:moveTo>
              <a:lnTo>
                <a:pt x="372825" y="17767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>
        <a:off x="6478742" y="4014719"/>
        <a:ext cx="18641" cy="18641"/>
      </dsp:txXfrm>
    </dsp:sp>
    <dsp:sp modelId="{9AE6F941-5E53-4B7F-833B-1C194EA5D773}">
      <dsp:nvSpPr>
        <dsp:cNvPr id="0" name=""/>
        <dsp:cNvSpPr/>
      </dsp:nvSpPr>
      <dsp:spPr>
        <a:xfrm>
          <a:off x="5986006" y="3936631"/>
          <a:ext cx="3220619" cy="208735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solidFill>
                <a:srgbClr val="002060"/>
              </a:solidFill>
            </a:rPr>
            <a:t>Competitividad entre los centros de Educación Superior</a:t>
          </a:r>
          <a:endParaRPr lang="es-MX" sz="2400" kern="1200" dirty="0"/>
        </a:p>
      </dsp:txBody>
      <dsp:txXfrm>
        <a:off x="6457655" y="4242318"/>
        <a:ext cx="2277321" cy="1475985"/>
      </dsp:txXfrm>
    </dsp:sp>
    <dsp:sp modelId="{E2512EE8-BD83-41B6-BA11-034EA8D1D50B}">
      <dsp:nvSpPr>
        <dsp:cNvPr id="0" name=""/>
        <dsp:cNvSpPr/>
      </dsp:nvSpPr>
      <dsp:spPr>
        <a:xfrm rot="8508698">
          <a:off x="4348362" y="3955614"/>
          <a:ext cx="297198" cy="35535"/>
        </a:xfrm>
        <a:custGeom>
          <a:avLst/>
          <a:gdLst/>
          <a:ahLst/>
          <a:cxnLst/>
          <a:rect l="0" t="0" r="0" b="0"/>
          <a:pathLst>
            <a:path>
              <a:moveTo>
                <a:pt x="0" y="17767"/>
              </a:moveTo>
              <a:lnTo>
                <a:pt x="297198" y="17767"/>
              </a:lnTo>
            </a:path>
          </a:pathLst>
        </a:custGeom>
        <a:noFill/>
        <a:ln w="11429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500" kern="1200"/>
        </a:p>
      </dsp:txBody>
      <dsp:txXfrm rot="10800000">
        <a:off x="4489532" y="3965952"/>
        <a:ext cx="14859" cy="14859"/>
      </dsp:txXfrm>
    </dsp:sp>
    <dsp:sp modelId="{C09449C7-24CB-47DC-809E-CAEDB367C7EB}">
      <dsp:nvSpPr>
        <dsp:cNvPr id="0" name=""/>
        <dsp:cNvSpPr/>
      </dsp:nvSpPr>
      <dsp:spPr>
        <a:xfrm>
          <a:off x="1535459" y="3843854"/>
          <a:ext cx="3535033" cy="213741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CL" sz="2400" kern="1200" dirty="0" smtClean="0">
              <a:solidFill>
                <a:srgbClr val="002060"/>
              </a:solidFill>
            </a:rPr>
            <a:t>Rendimiento de cuentas ante la sociedad y los organismos financiadores</a:t>
          </a:r>
          <a:endParaRPr lang="es-MX" sz="2400" kern="1200" dirty="0"/>
        </a:p>
      </dsp:txBody>
      <dsp:txXfrm>
        <a:off x="2053153" y="4156872"/>
        <a:ext cx="2499645" cy="15113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023654"/>
            <a:ext cx="7963845" cy="32672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1394" y="5024831"/>
            <a:ext cx="2732536" cy="32790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 rot="16200000">
            <a:off x="-2998983" y="2998983"/>
            <a:ext cx="7963846" cy="1965879"/>
          </a:xfrm>
          <a:prstGeom prst="rect">
            <a:avLst/>
          </a:prstGeom>
          <a:solidFill>
            <a:srgbClr val="6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 rot="16200000">
            <a:off x="-383329" y="5232409"/>
            <a:ext cx="2732537" cy="196587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140" y="3236788"/>
            <a:ext cx="7232161" cy="1625753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4140" y="5202665"/>
            <a:ext cx="7232161" cy="1323373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8940" y="3256476"/>
            <a:ext cx="1040661" cy="1606065"/>
          </a:xfrm>
        </p:spPr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19661"/>
            <a:ext cx="9268995" cy="380267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7020837"/>
            <a:ext cx="1423495" cy="1708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408625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400435" y="5408625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41" y="5578685"/>
            <a:ext cx="8537307" cy="536425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4141" y="721780"/>
            <a:ext cx="8537307" cy="4250157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137" y="6120931"/>
            <a:ext cx="8537310" cy="73761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7980" y="5578321"/>
            <a:ext cx="1024910" cy="1291525"/>
          </a:xfrm>
        </p:spPr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19661"/>
            <a:ext cx="9268995" cy="380267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7020837"/>
            <a:ext cx="1423495" cy="1708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5408625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400435" y="5408625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40" y="721780"/>
            <a:ext cx="8537306" cy="4253916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141" y="5578684"/>
            <a:ext cx="8537307" cy="129152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7980" y="5578684"/>
            <a:ext cx="1024910" cy="1291525"/>
          </a:xfrm>
        </p:spPr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19661"/>
            <a:ext cx="9268995" cy="380267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7020837"/>
            <a:ext cx="1423495" cy="17082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5408625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400435" y="5408625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1560" y="721781"/>
            <a:ext cx="7742544" cy="359478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45261" y="4325703"/>
            <a:ext cx="7243212" cy="6499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141" y="5578684"/>
            <a:ext cx="8537307" cy="129152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7980" y="5576683"/>
            <a:ext cx="1024910" cy="1291525"/>
          </a:xfrm>
        </p:spPr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6" name="TextBox 15"/>
          <p:cNvSpPr txBox="1"/>
          <p:nvPr/>
        </p:nvSpPr>
        <p:spPr>
          <a:xfrm>
            <a:off x="518224" y="885790"/>
            <a:ext cx="541338" cy="692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580775" y="3591777"/>
            <a:ext cx="541338" cy="6923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019661"/>
            <a:ext cx="9268995" cy="380267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7020837"/>
            <a:ext cx="1423495" cy="17082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5408625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9400435" y="5408625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37" y="5578684"/>
            <a:ext cx="8537310" cy="69684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138" y="6275525"/>
            <a:ext cx="8537310" cy="59468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527980" y="5576683"/>
            <a:ext cx="1024910" cy="1291525"/>
          </a:xfrm>
        </p:spPr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94283" y="891843"/>
            <a:ext cx="8547165" cy="12798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86934" y="2766923"/>
            <a:ext cx="2726254" cy="68231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04140" y="3578929"/>
            <a:ext cx="2708199" cy="344968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13033" y="2766923"/>
            <a:ext cx="2720221" cy="68231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503660" y="3578929"/>
            <a:ext cx="2720221" cy="344968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15202" y="2766923"/>
            <a:ext cx="2726246" cy="68231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6415202" y="3578929"/>
            <a:ext cx="2726246" cy="344968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04140" y="891843"/>
            <a:ext cx="8537308" cy="12798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04137" y="5088363"/>
            <a:ext cx="2708202" cy="68231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04137" y="2766923"/>
            <a:ext cx="2708202" cy="1804458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04137" y="5770674"/>
            <a:ext cx="2708202" cy="12579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03660" y="5088363"/>
            <a:ext cx="2720221" cy="68231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03660" y="2766923"/>
            <a:ext cx="2720221" cy="1804458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502458" y="5770672"/>
            <a:ext cx="2723824" cy="12579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420993" y="5088363"/>
            <a:ext cx="2720456" cy="68231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420992" y="2766923"/>
            <a:ext cx="2720456" cy="1804458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6420882" y="5770670"/>
            <a:ext cx="2724060" cy="12579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6451509" y="2415914"/>
            <a:ext cx="6046816" cy="121498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8525920" y="6563573"/>
            <a:ext cx="1897993" cy="12149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4968" y="721780"/>
            <a:ext cx="953559" cy="515497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4140" y="721780"/>
            <a:ext cx="7876748" cy="630683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44870" y="7028611"/>
            <a:ext cx="2436019" cy="432318"/>
          </a:xfrm>
        </p:spPr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4140" y="7028613"/>
            <a:ext cx="5440730" cy="432318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66835" y="6392132"/>
            <a:ext cx="1024910" cy="1291525"/>
          </a:xfrm>
        </p:spPr>
        <p:txBody>
          <a:bodyPr anchor="t"/>
          <a:lstStyle>
            <a:lvl1pPr algn="ctr">
              <a:defRPr/>
            </a:lvl1pPr>
          </a:lstStyle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rgbClr val="6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839012"/>
            <a:ext cx="9268995" cy="380267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3" y="4840188"/>
            <a:ext cx="1423495" cy="17082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3227976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400433" y="3227976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40" y="3398036"/>
            <a:ext cx="8537308" cy="1291523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140" y="5011009"/>
            <a:ext cx="8537308" cy="2017604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27980" y="3398036"/>
            <a:ext cx="1024910" cy="1291525"/>
          </a:xfrm>
        </p:spPr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138" y="2766923"/>
            <a:ext cx="4172240" cy="426169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698" y="2766923"/>
            <a:ext cx="4173749" cy="426169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38" y="891844"/>
            <a:ext cx="8537311" cy="127986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58" y="2766923"/>
            <a:ext cx="3971520" cy="82069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141" y="3587614"/>
            <a:ext cx="4172237" cy="344099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8418" y="2766923"/>
            <a:ext cx="3973030" cy="8194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67698" y="3587614"/>
            <a:ext cx="4173750" cy="344099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40" y="891842"/>
            <a:ext cx="8537307" cy="1279863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1129" y="2766923"/>
            <a:ext cx="4980319" cy="4261687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140" y="2766922"/>
            <a:ext cx="3365668" cy="426169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332819"/>
            <a:ext cx="9268995" cy="380267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0434" y="2333996"/>
            <a:ext cx="1423495" cy="17082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721783"/>
            <a:ext cx="9268995" cy="1619985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400435" y="721783"/>
            <a:ext cx="1423495" cy="16199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142" y="891843"/>
            <a:ext cx="8537305" cy="1279861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23182" y="2766924"/>
            <a:ext cx="4818267" cy="4261686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4141" y="2766923"/>
            <a:ext cx="3442196" cy="42616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58000">
              <a:srgbClr val="FBEAC7">
                <a:alpha val="0"/>
              </a:srgb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826750" cy="812006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140" y="891843"/>
            <a:ext cx="8537309" cy="1279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4140" y="2766923"/>
            <a:ext cx="8537309" cy="4261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05428" y="7028611"/>
            <a:ext cx="243601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8ECC5-C323-474E-A02E-D1A8AF505471}" type="datetimeFigureOut">
              <a:rPr lang="es-MX" smtClean="0"/>
              <a:pPr/>
              <a:t>12/02/2016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4139" y="7028613"/>
            <a:ext cx="6101289" cy="4323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7980" y="891842"/>
            <a:ext cx="1024910" cy="1291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E8368-44EC-483E-9598-8C446E5C0B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7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35088" y="636815"/>
            <a:ext cx="8120063" cy="1688762"/>
          </a:xfrm>
        </p:spPr>
        <p:txBody>
          <a:bodyPr>
            <a:normAutofit/>
          </a:bodyPr>
          <a:lstStyle/>
          <a:p>
            <a:pPr algn="ctr"/>
            <a:r>
              <a:rPr lang="es-CL" sz="3600" b="1" dirty="0" smtClean="0">
                <a:solidFill>
                  <a:srgbClr val="002060"/>
                </a:solidFill>
              </a:rPr>
              <a:t>¿Porqué realizar Autoevaluación Institucional y que se requiere?</a:t>
            </a:r>
            <a:endParaRPr lang="es-CL" sz="3600" b="1" dirty="0">
              <a:solidFill>
                <a:srgbClr val="00206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857483" y="6019093"/>
            <a:ext cx="7232161" cy="1323373"/>
          </a:xfrm>
        </p:spPr>
        <p:txBody>
          <a:bodyPr/>
          <a:lstStyle/>
          <a:p>
            <a:pPr algn="ctr"/>
            <a:r>
              <a:rPr lang="es-CL" b="1" dirty="0" smtClean="0">
                <a:solidFill>
                  <a:srgbClr val="C00000"/>
                </a:solidFill>
              </a:rPr>
              <a:t>Dr. Carlos Olivares Faúndez</a:t>
            </a:r>
          </a:p>
          <a:p>
            <a:pPr algn="ctr"/>
            <a:r>
              <a:rPr lang="es-CL" b="1" dirty="0" smtClean="0">
                <a:solidFill>
                  <a:srgbClr val="C00000"/>
                </a:solidFill>
              </a:rPr>
              <a:t>colivares66@gmail.com</a:t>
            </a:r>
            <a:endParaRPr lang="es-CL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795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8537309" cy="931333"/>
          </a:xfrm>
        </p:spPr>
        <p:txBody>
          <a:bodyPr/>
          <a:lstStyle/>
          <a:p>
            <a:r>
              <a:rPr lang="es-CL" b="1" dirty="0">
                <a:solidFill>
                  <a:srgbClr val="6C0000"/>
                </a:solidFill>
              </a:rPr>
              <a:t>¿</a:t>
            </a:r>
            <a:r>
              <a:rPr lang="es-CL" b="1" dirty="0" smtClean="0">
                <a:solidFill>
                  <a:srgbClr val="6C0000"/>
                </a:solidFill>
              </a:rPr>
              <a:t>Como se </a:t>
            </a:r>
            <a:r>
              <a:rPr lang="es-CL" sz="3200" b="1" dirty="0" smtClean="0">
                <a:solidFill>
                  <a:srgbClr val="6C0000"/>
                </a:solidFill>
              </a:rPr>
              <a:t>hace</a:t>
            </a:r>
            <a:r>
              <a:rPr lang="es-CL" b="1" dirty="0" smtClean="0">
                <a:solidFill>
                  <a:srgbClr val="6C0000"/>
                </a:solidFill>
              </a:rPr>
              <a:t>?</a:t>
            </a:r>
            <a:endParaRPr lang="es-CL" b="1" dirty="0">
              <a:solidFill>
                <a:srgbClr val="6C0000"/>
              </a:solidFill>
            </a:endParaRPr>
          </a:p>
        </p:txBody>
      </p:sp>
      <p:sp>
        <p:nvSpPr>
          <p:cNvPr id="56" name="Rectangle 6"/>
          <p:cNvSpPr>
            <a:spLocks noChangeArrowheads="1"/>
          </p:cNvSpPr>
          <p:nvPr/>
        </p:nvSpPr>
        <p:spPr bwMode="auto">
          <a:xfrm>
            <a:off x="0" y="2441047"/>
            <a:ext cx="754063" cy="759353"/>
          </a:xfrm>
          <a:prstGeom prst="rect">
            <a:avLst/>
          </a:prstGeom>
          <a:noFill/>
          <a:ln w="31750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57" name="AutoShape 7"/>
          <p:cNvSpPr>
            <a:spLocks noChangeArrowheads="1"/>
          </p:cNvSpPr>
          <p:nvPr/>
        </p:nvSpPr>
        <p:spPr bwMode="auto">
          <a:xfrm>
            <a:off x="827088" y="2437872"/>
            <a:ext cx="215900" cy="719137"/>
          </a:xfrm>
          <a:prstGeom prst="rightArrow">
            <a:avLst>
              <a:gd name="adj1" fmla="val 40398"/>
              <a:gd name="adj2" fmla="val 51542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s-NI" sz="1800">
              <a:solidFill>
                <a:srgbClr val="800000"/>
              </a:solidFill>
            </a:endParaRPr>
          </a:p>
        </p:txBody>
      </p:sp>
      <p:sp>
        <p:nvSpPr>
          <p:cNvPr id="58" name="Rectangle 8"/>
          <p:cNvSpPr>
            <a:spLocks noChangeArrowheads="1"/>
          </p:cNvSpPr>
          <p:nvPr/>
        </p:nvSpPr>
        <p:spPr bwMode="auto">
          <a:xfrm>
            <a:off x="1116013" y="2437872"/>
            <a:ext cx="647700" cy="719137"/>
          </a:xfrm>
          <a:prstGeom prst="rect">
            <a:avLst/>
          </a:prstGeom>
          <a:noFill/>
          <a:ln w="31750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59" name="AutoShape 9"/>
          <p:cNvSpPr>
            <a:spLocks noChangeArrowheads="1"/>
          </p:cNvSpPr>
          <p:nvPr/>
        </p:nvSpPr>
        <p:spPr bwMode="auto">
          <a:xfrm>
            <a:off x="1835150" y="2437872"/>
            <a:ext cx="215900" cy="719137"/>
          </a:xfrm>
          <a:prstGeom prst="rightArrow">
            <a:avLst>
              <a:gd name="adj1" fmla="val 40398"/>
              <a:gd name="adj2" fmla="val 51542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s-NI" sz="1800">
              <a:solidFill>
                <a:srgbClr val="800000"/>
              </a:solidFill>
            </a:endParaRPr>
          </a:p>
        </p:txBody>
      </p:sp>
      <p:sp>
        <p:nvSpPr>
          <p:cNvPr id="60" name="Rectangle 11"/>
          <p:cNvSpPr>
            <a:spLocks noChangeArrowheads="1"/>
          </p:cNvSpPr>
          <p:nvPr/>
        </p:nvSpPr>
        <p:spPr bwMode="auto">
          <a:xfrm>
            <a:off x="2124075" y="2958042"/>
            <a:ext cx="215900" cy="11525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1" name="Rectangle 13"/>
          <p:cNvSpPr>
            <a:spLocks noChangeArrowheads="1"/>
          </p:cNvSpPr>
          <p:nvPr/>
        </p:nvSpPr>
        <p:spPr bwMode="auto">
          <a:xfrm>
            <a:off x="2683405" y="2928408"/>
            <a:ext cx="504825" cy="2159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2" name="Rectangle 14"/>
          <p:cNvSpPr>
            <a:spLocks noChangeArrowheads="1"/>
          </p:cNvSpPr>
          <p:nvPr/>
        </p:nvSpPr>
        <p:spPr bwMode="auto">
          <a:xfrm>
            <a:off x="2700338" y="3318405"/>
            <a:ext cx="504825" cy="2159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3" name="Rectangle 15"/>
          <p:cNvSpPr>
            <a:spLocks noChangeArrowheads="1"/>
          </p:cNvSpPr>
          <p:nvPr/>
        </p:nvSpPr>
        <p:spPr bwMode="auto">
          <a:xfrm>
            <a:off x="2700338" y="3750205"/>
            <a:ext cx="504825" cy="2159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4" name="AutoShape 18"/>
          <p:cNvSpPr>
            <a:spLocks noChangeArrowheads="1"/>
          </p:cNvSpPr>
          <p:nvPr/>
        </p:nvSpPr>
        <p:spPr bwMode="auto">
          <a:xfrm>
            <a:off x="3275013" y="2980267"/>
            <a:ext cx="215900" cy="28733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5" name="AutoShape 19"/>
          <p:cNvSpPr>
            <a:spLocks noChangeArrowheads="1"/>
          </p:cNvSpPr>
          <p:nvPr/>
        </p:nvSpPr>
        <p:spPr bwMode="auto">
          <a:xfrm>
            <a:off x="3291947" y="3748617"/>
            <a:ext cx="215900" cy="287338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6" name="AutoShape 20"/>
          <p:cNvSpPr>
            <a:spLocks noChangeArrowheads="1"/>
          </p:cNvSpPr>
          <p:nvPr/>
        </p:nvSpPr>
        <p:spPr bwMode="auto">
          <a:xfrm>
            <a:off x="2428875" y="3267605"/>
            <a:ext cx="215900" cy="2873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7" name="Rectangle 21"/>
          <p:cNvSpPr>
            <a:spLocks noChangeArrowheads="1"/>
          </p:cNvSpPr>
          <p:nvPr/>
        </p:nvSpPr>
        <p:spPr bwMode="auto">
          <a:xfrm>
            <a:off x="4140200" y="2886605"/>
            <a:ext cx="508000" cy="2174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69" name="Rectangle 23"/>
          <p:cNvSpPr>
            <a:spLocks noChangeArrowheads="1"/>
          </p:cNvSpPr>
          <p:nvPr/>
        </p:nvSpPr>
        <p:spPr bwMode="auto">
          <a:xfrm>
            <a:off x="4140200" y="3750205"/>
            <a:ext cx="508000" cy="21748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70" name="AutoShape 24"/>
          <p:cNvSpPr>
            <a:spLocks noChangeArrowheads="1"/>
          </p:cNvSpPr>
          <p:nvPr/>
        </p:nvSpPr>
        <p:spPr bwMode="auto">
          <a:xfrm>
            <a:off x="4706938" y="2868084"/>
            <a:ext cx="217487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71" name="AutoShape 25"/>
          <p:cNvSpPr>
            <a:spLocks noChangeArrowheads="1"/>
          </p:cNvSpPr>
          <p:nvPr/>
        </p:nvSpPr>
        <p:spPr bwMode="auto">
          <a:xfrm>
            <a:off x="4708525" y="3707342"/>
            <a:ext cx="217488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72" name="AutoShape 27"/>
          <p:cNvSpPr>
            <a:spLocks noChangeArrowheads="1"/>
          </p:cNvSpPr>
          <p:nvPr/>
        </p:nvSpPr>
        <p:spPr bwMode="auto">
          <a:xfrm>
            <a:off x="5292725" y="3318405"/>
            <a:ext cx="215900" cy="2873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73" name="AutoShape 29"/>
          <p:cNvSpPr>
            <a:spLocks noChangeArrowheads="1"/>
          </p:cNvSpPr>
          <p:nvPr/>
        </p:nvSpPr>
        <p:spPr bwMode="auto">
          <a:xfrm>
            <a:off x="5428192" y="2221972"/>
            <a:ext cx="287338" cy="719137"/>
          </a:xfrm>
          <a:prstGeom prst="rightArrow">
            <a:avLst>
              <a:gd name="adj1" fmla="val 40398"/>
              <a:gd name="adj2" fmla="val 51542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s-NI" sz="1800">
              <a:solidFill>
                <a:srgbClr val="800000"/>
              </a:solidFill>
            </a:endParaRPr>
          </a:p>
        </p:txBody>
      </p:sp>
      <p:sp>
        <p:nvSpPr>
          <p:cNvPr id="74" name="Rectangle 30"/>
          <p:cNvSpPr>
            <a:spLocks noChangeArrowheads="1"/>
          </p:cNvSpPr>
          <p:nvPr/>
        </p:nvSpPr>
        <p:spPr bwMode="auto">
          <a:xfrm>
            <a:off x="7150630" y="2364847"/>
            <a:ext cx="792162" cy="1223962"/>
          </a:xfrm>
          <a:prstGeom prst="rect">
            <a:avLst/>
          </a:prstGeom>
          <a:noFill/>
          <a:ln w="31750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75" name="AutoShape 32"/>
          <p:cNvSpPr>
            <a:spLocks noChangeArrowheads="1"/>
          </p:cNvSpPr>
          <p:nvPr/>
        </p:nvSpPr>
        <p:spPr bwMode="auto">
          <a:xfrm>
            <a:off x="6833130" y="2205039"/>
            <a:ext cx="215900" cy="719137"/>
          </a:xfrm>
          <a:prstGeom prst="rightArrow">
            <a:avLst>
              <a:gd name="adj1" fmla="val 40398"/>
              <a:gd name="adj2" fmla="val 51542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s-NI" sz="1800">
              <a:solidFill>
                <a:srgbClr val="800000"/>
              </a:solidFill>
            </a:endParaRPr>
          </a:p>
        </p:txBody>
      </p:sp>
      <p:sp>
        <p:nvSpPr>
          <p:cNvPr id="76" name="AutoShape 33"/>
          <p:cNvSpPr>
            <a:spLocks noChangeArrowheads="1"/>
          </p:cNvSpPr>
          <p:nvPr/>
        </p:nvSpPr>
        <p:spPr bwMode="auto">
          <a:xfrm>
            <a:off x="8044392" y="2221972"/>
            <a:ext cx="215900" cy="719137"/>
          </a:xfrm>
          <a:prstGeom prst="rightArrow">
            <a:avLst>
              <a:gd name="adj1" fmla="val 40398"/>
              <a:gd name="adj2" fmla="val 51542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pPr algn="ctr"/>
            <a:endParaRPr lang="es-NI" sz="1800">
              <a:solidFill>
                <a:srgbClr val="800000"/>
              </a:solidFill>
            </a:endParaRPr>
          </a:p>
        </p:txBody>
      </p:sp>
      <p:sp>
        <p:nvSpPr>
          <p:cNvPr id="77" name="Rectangle 34"/>
          <p:cNvSpPr>
            <a:spLocks noChangeArrowheads="1"/>
          </p:cNvSpPr>
          <p:nvPr/>
        </p:nvSpPr>
        <p:spPr bwMode="auto">
          <a:xfrm>
            <a:off x="8333317" y="2344210"/>
            <a:ext cx="1284817" cy="2143124"/>
          </a:xfrm>
          <a:prstGeom prst="rect">
            <a:avLst/>
          </a:prstGeom>
          <a:noFill/>
          <a:ln w="31750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78" name="laptop"/>
          <p:cNvSpPr>
            <a:spLocks noEditPoints="1" noChangeArrowheads="1"/>
          </p:cNvSpPr>
          <p:nvPr/>
        </p:nvSpPr>
        <p:spPr bwMode="auto">
          <a:xfrm>
            <a:off x="3915834" y="7185026"/>
            <a:ext cx="863600" cy="50482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0 h 21600"/>
              <a:gd name="T6" fmla="*/ 2147483647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0 w 21600"/>
              <a:gd name="T13" fmla="*/ 2147483647 h 21600"/>
              <a:gd name="T14" fmla="*/ 2147483647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4445 w 21600"/>
              <a:gd name="T25" fmla="*/ 1858 h 21600"/>
              <a:gd name="T26" fmla="*/ 17311 w 21600"/>
              <a:gd name="T27" fmla="*/ 12323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 extrusionOk="0">
                <a:moveTo>
                  <a:pt x="3362" y="0"/>
                </a:moveTo>
                <a:lnTo>
                  <a:pt x="18327" y="0"/>
                </a:lnTo>
                <a:lnTo>
                  <a:pt x="18327" y="14347"/>
                </a:lnTo>
                <a:lnTo>
                  <a:pt x="3362" y="14347"/>
                </a:lnTo>
                <a:lnTo>
                  <a:pt x="3362" y="0"/>
                </a:lnTo>
                <a:close/>
              </a:path>
              <a:path w="21600" h="21600" extrusionOk="0">
                <a:moveTo>
                  <a:pt x="3340" y="15068"/>
                </a:moveTo>
                <a:lnTo>
                  <a:pt x="0" y="19877"/>
                </a:lnTo>
                <a:lnTo>
                  <a:pt x="21600" y="19877"/>
                </a:lnTo>
                <a:lnTo>
                  <a:pt x="18327" y="15068"/>
                </a:lnTo>
                <a:lnTo>
                  <a:pt x="3340" y="15068"/>
                </a:lnTo>
                <a:close/>
              </a:path>
              <a:path w="21600" h="21600" extrusionOk="0">
                <a:moveTo>
                  <a:pt x="0" y="19877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19877"/>
                </a:lnTo>
                <a:lnTo>
                  <a:pt x="0" y="19877"/>
                </a:lnTo>
                <a:close/>
              </a:path>
              <a:path w="21600" h="21600" extrusionOk="0">
                <a:moveTo>
                  <a:pt x="4186" y="1523"/>
                </a:moveTo>
                <a:lnTo>
                  <a:pt x="17547" y="1523"/>
                </a:lnTo>
                <a:lnTo>
                  <a:pt x="17547" y="12744"/>
                </a:lnTo>
                <a:lnTo>
                  <a:pt x="4186" y="12744"/>
                </a:lnTo>
                <a:lnTo>
                  <a:pt x="4186" y="1523"/>
                </a:lnTo>
                <a:close/>
              </a:path>
              <a:path w="21600" h="21600" extrusionOk="0">
                <a:moveTo>
                  <a:pt x="3318" y="15549"/>
                </a:moveTo>
                <a:lnTo>
                  <a:pt x="2917" y="16110"/>
                </a:lnTo>
                <a:lnTo>
                  <a:pt x="18727" y="16110"/>
                </a:lnTo>
                <a:lnTo>
                  <a:pt x="18327" y="15549"/>
                </a:lnTo>
                <a:lnTo>
                  <a:pt x="3318" y="15549"/>
                </a:lnTo>
                <a:close/>
              </a:path>
              <a:path w="21600" h="21600" extrusionOk="0">
                <a:moveTo>
                  <a:pt x="6213" y="18314"/>
                </a:moveTo>
                <a:lnTo>
                  <a:pt x="5946" y="18875"/>
                </a:lnTo>
                <a:lnTo>
                  <a:pt x="15766" y="18875"/>
                </a:lnTo>
                <a:lnTo>
                  <a:pt x="15499" y="18314"/>
                </a:lnTo>
                <a:lnTo>
                  <a:pt x="6213" y="18314"/>
                </a:lnTo>
                <a:close/>
              </a:path>
              <a:path w="21600" h="21600" extrusionOk="0">
                <a:moveTo>
                  <a:pt x="2828" y="16471"/>
                </a:moveTo>
                <a:lnTo>
                  <a:pt x="2405" y="17072"/>
                </a:lnTo>
                <a:lnTo>
                  <a:pt x="19284" y="17072"/>
                </a:lnTo>
                <a:lnTo>
                  <a:pt x="18839" y="16471"/>
                </a:lnTo>
                <a:lnTo>
                  <a:pt x="2828" y="16471"/>
                </a:lnTo>
                <a:close/>
              </a:path>
              <a:path w="21600" h="21600" extrusionOk="0">
                <a:moveTo>
                  <a:pt x="2316" y="17352"/>
                </a:moveTo>
                <a:lnTo>
                  <a:pt x="1871" y="17953"/>
                </a:lnTo>
                <a:lnTo>
                  <a:pt x="19863" y="17953"/>
                </a:lnTo>
                <a:lnTo>
                  <a:pt x="19395" y="17352"/>
                </a:lnTo>
                <a:lnTo>
                  <a:pt x="2316" y="17352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SV"/>
          </a:p>
        </p:txBody>
      </p:sp>
      <p:sp>
        <p:nvSpPr>
          <p:cNvPr id="79" name="Documents"/>
          <p:cNvSpPr>
            <a:spLocks noEditPoints="1" noChangeArrowheads="1"/>
          </p:cNvSpPr>
          <p:nvPr/>
        </p:nvSpPr>
        <p:spPr bwMode="auto">
          <a:xfrm rot="-1253622">
            <a:off x="2843213" y="7168092"/>
            <a:ext cx="433387" cy="636587"/>
          </a:xfrm>
          <a:custGeom>
            <a:avLst/>
            <a:gdLst>
              <a:gd name="T0" fmla="*/ 0 w 21600"/>
              <a:gd name="T1" fmla="*/ 2800 h 21600"/>
              <a:gd name="T2" fmla="*/ 3468 w 21600"/>
              <a:gd name="T3" fmla="*/ 0 h 21600"/>
              <a:gd name="T4" fmla="*/ 21653 w 21600"/>
              <a:gd name="T5" fmla="*/ 18828 h 21600"/>
              <a:gd name="T6" fmla="*/ 19954 w 21600"/>
              <a:gd name="T7" fmla="*/ 20214 h 21600"/>
              <a:gd name="T8" fmla="*/ 18256 w 21600"/>
              <a:gd name="T9" fmla="*/ 21628 h 21600"/>
              <a:gd name="T10" fmla="*/ 19954 w 21600"/>
              <a:gd name="T11" fmla="*/ 1428 h 21600"/>
              <a:gd name="T12" fmla="*/ 18256 w 21600"/>
              <a:gd name="T13" fmla="*/ 2800 h 21600"/>
              <a:gd name="T14" fmla="*/ 1645 w 21600"/>
              <a:gd name="T15" fmla="*/ 1428 h 21600"/>
              <a:gd name="T16" fmla="*/ 21600 w 21600"/>
              <a:gd name="T17" fmla="*/ 0 h 21600"/>
              <a:gd name="T18" fmla="*/ 10800 w 21600"/>
              <a:gd name="T19" fmla="*/ 0 h 21600"/>
              <a:gd name="T20" fmla="*/ 0 w 21600"/>
              <a:gd name="T21" fmla="*/ 10800 h 21600"/>
              <a:gd name="T22" fmla="*/ 21600 w 21600"/>
              <a:gd name="T23" fmla="*/ 10800 h 21600"/>
              <a:gd name="T24" fmla="*/ 1645 w 21600"/>
              <a:gd name="T25" fmla="*/ 4171 h 21600"/>
              <a:gd name="T26" fmla="*/ 16522 w 21600"/>
              <a:gd name="T27" fmla="*/ 17314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T24" t="T25" r="T26" b="T27"/>
            <a:pathLst>
              <a:path w="21600" h="21600" extrusionOk="0">
                <a:moveTo>
                  <a:pt x="0" y="18014"/>
                </a:moveTo>
                <a:lnTo>
                  <a:pt x="0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68" y="1428"/>
                </a:lnTo>
                <a:lnTo>
                  <a:pt x="3468" y="0"/>
                </a:lnTo>
                <a:lnTo>
                  <a:pt x="21653" y="0"/>
                </a:lnTo>
                <a:lnTo>
                  <a:pt x="21653" y="18828"/>
                </a:lnTo>
                <a:lnTo>
                  <a:pt x="19954" y="188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16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  <a:path w="21600" h="21600" extrusionOk="0">
                <a:moveTo>
                  <a:pt x="3486" y="1428"/>
                </a:moveTo>
                <a:lnTo>
                  <a:pt x="19954" y="1428"/>
                </a:lnTo>
                <a:lnTo>
                  <a:pt x="19954" y="20214"/>
                </a:lnTo>
                <a:lnTo>
                  <a:pt x="18256" y="20214"/>
                </a:lnTo>
                <a:lnTo>
                  <a:pt x="18256" y="2800"/>
                </a:lnTo>
                <a:lnTo>
                  <a:pt x="1645" y="2800"/>
                </a:lnTo>
                <a:lnTo>
                  <a:pt x="1645" y="1428"/>
                </a:lnTo>
                <a:lnTo>
                  <a:pt x="3486" y="1428"/>
                </a:lnTo>
                <a:close/>
              </a:path>
              <a:path w="21600" h="21600" extrusionOk="0">
                <a:moveTo>
                  <a:pt x="0" y="18014"/>
                </a:moveTo>
                <a:lnTo>
                  <a:pt x="4434" y="18000"/>
                </a:lnTo>
                <a:lnTo>
                  <a:pt x="4434" y="21600"/>
                </a:lnTo>
                <a:lnTo>
                  <a:pt x="0" y="18014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80" name="Document"/>
          <p:cNvSpPr>
            <a:spLocks noEditPoints="1" noChangeArrowheads="1"/>
          </p:cNvSpPr>
          <p:nvPr/>
        </p:nvSpPr>
        <p:spPr bwMode="auto">
          <a:xfrm rot="1128261">
            <a:off x="1623483" y="7249055"/>
            <a:ext cx="347663" cy="576263"/>
          </a:xfrm>
          <a:custGeom>
            <a:avLst/>
            <a:gdLst>
              <a:gd name="T0" fmla="*/ 10757 w 21600"/>
              <a:gd name="T1" fmla="*/ 21632 h 21600"/>
              <a:gd name="T2" fmla="*/ 85 w 21600"/>
              <a:gd name="T3" fmla="*/ 10849 h 21600"/>
              <a:gd name="T4" fmla="*/ 10757 w 21600"/>
              <a:gd name="T5" fmla="*/ 81 h 21600"/>
              <a:gd name="T6" fmla="*/ 21706 w 21600"/>
              <a:gd name="T7" fmla="*/ 10652 h 21600"/>
              <a:gd name="T8" fmla="*/ 10757 w 21600"/>
              <a:gd name="T9" fmla="*/ 21632 h 21600"/>
              <a:gd name="T10" fmla="*/ 0 w 21600"/>
              <a:gd name="T11" fmla="*/ 0 h 21600"/>
              <a:gd name="T12" fmla="*/ 21600 w 21600"/>
              <a:gd name="T13" fmla="*/ 0 h 21600"/>
              <a:gd name="T14" fmla="*/ 21600 w 21600"/>
              <a:gd name="T15" fmla="*/ 21600 h 21600"/>
              <a:gd name="T16" fmla="*/ 977 w 21600"/>
              <a:gd name="T17" fmla="*/ 818 h 21600"/>
              <a:gd name="T18" fmla="*/ 20622 w 21600"/>
              <a:gd name="T19" fmla="*/ 16429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81" name="Form"/>
          <p:cNvSpPr>
            <a:spLocks noEditPoints="1" noChangeArrowheads="1"/>
          </p:cNvSpPr>
          <p:nvPr/>
        </p:nvSpPr>
        <p:spPr bwMode="auto">
          <a:xfrm>
            <a:off x="2208742" y="7235825"/>
            <a:ext cx="360363" cy="649287"/>
          </a:xfrm>
          <a:custGeom>
            <a:avLst/>
            <a:gdLst>
              <a:gd name="T0" fmla="*/ 0 w 21600"/>
              <a:gd name="T1" fmla="*/ 0 h 21600"/>
              <a:gd name="T2" fmla="*/ 10800 w 21600"/>
              <a:gd name="T3" fmla="*/ 0 h 21600"/>
              <a:gd name="T4" fmla="*/ 21600 w 21600"/>
              <a:gd name="T5" fmla="*/ 0 h 21600"/>
              <a:gd name="T6" fmla="*/ 21600 w 21600"/>
              <a:gd name="T7" fmla="*/ 10800 h 21600"/>
              <a:gd name="T8" fmla="*/ 21600 w 21600"/>
              <a:gd name="T9" fmla="*/ 21600 h 21600"/>
              <a:gd name="T10" fmla="*/ 10800 w 21600"/>
              <a:gd name="T11" fmla="*/ 21600 h 21600"/>
              <a:gd name="T12" fmla="*/ 0 w 21600"/>
              <a:gd name="T13" fmla="*/ 10800 h 21600"/>
              <a:gd name="T14" fmla="*/ 4740 w 21600"/>
              <a:gd name="T15" fmla="*/ 1309 h 21600"/>
              <a:gd name="T16" fmla="*/ 19410 w 21600"/>
              <a:gd name="T17" fmla="*/ 16331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T14" t="T15" r="T16" b="T17"/>
            <a:pathLst>
              <a:path w="21600" h="21600" extrusionOk="0">
                <a:moveTo>
                  <a:pt x="10757" y="21632"/>
                </a:moveTo>
                <a:lnTo>
                  <a:pt x="5187" y="21632"/>
                </a:lnTo>
                <a:lnTo>
                  <a:pt x="85" y="17509"/>
                </a:lnTo>
                <a:lnTo>
                  <a:pt x="85" y="10849"/>
                </a:lnTo>
                <a:lnTo>
                  <a:pt x="85" y="81"/>
                </a:lnTo>
                <a:lnTo>
                  <a:pt x="10757" y="81"/>
                </a:lnTo>
                <a:lnTo>
                  <a:pt x="21706" y="81"/>
                </a:lnTo>
                <a:lnTo>
                  <a:pt x="21706" y="10652"/>
                </a:lnTo>
                <a:lnTo>
                  <a:pt x="21706" y="21632"/>
                </a:lnTo>
                <a:lnTo>
                  <a:pt x="10757" y="21632"/>
                </a:lnTo>
                <a:close/>
              </a:path>
              <a:path w="21600" h="21600" extrusionOk="0">
                <a:moveTo>
                  <a:pt x="85" y="17509"/>
                </a:moveTo>
                <a:lnTo>
                  <a:pt x="5187" y="17509"/>
                </a:lnTo>
                <a:lnTo>
                  <a:pt x="5187" y="21632"/>
                </a:lnTo>
                <a:lnTo>
                  <a:pt x="85" y="17509"/>
                </a:lnTo>
                <a:close/>
              </a:path>
              <a:path w="21600" h="21600" extrusionOk="0">
                <a:moveTo>
                  <a:pt x="12840" y="18507"/>
                </a:moveTo>
                <a:lnTo>
                  <a:pt x="16051" y="18507"/>
                </a:lnTo>
                <a:lnTo>
                  <a:pt x="16051" y="19260"/>
                </a:lnTo>
                <a:lnTo>
                  <a:pt x="12840" y="19260"/>
                </a:lnTo>
                <a:lnTo>
                  <a:pt x="12840" y="18507"/>
                </a:lnTo>
                <a:close/>
              </a:path>
              <a:path w="21600" h="21600" extrusionOk="0">
                <a:moveTo>
                  <a:pt x="16731" y="18507"/>
                </a:moveTo>
                <a:lnTo>
                  <a:pt x="19941" y="18507"/>
                </a:lnTo>
                <a:lnTo>
                  <a:pt x="19941" y="19260"/>
                </a:lnTo>
                <a:lnTo>
                  <a:pt x="16731" y="19260"/>
                </a:lnTo>
                <a:lnTo>
                  <a:pt x="16731" y="18507"/>
                </a:lnTo>
                <a:close/>
              </a:path>
              <a:path w="21600" h="21600" extrusionOk="0">
                <a:moveTo>
                  <a:pt x="1913" y="1194"/>
                </a:moveTo>
                <a:lnTo>
                  <a:pt x="3699" y="1194"/>
                </a:lnTo>
                <a:lnTo>
                  <a:pt x="2678" y="1832"/>
                </a:lnTo>
                <a:lnTo>
                  <a:pt x="2296" y="1538"/>
                </a:lnTo>
                <a:lnTo>
                  <a:pt x="2125" y="1636"/>
                </a:lnTo>
                <a:lnTo>
                  <a:pt x="2700" y="2078"/>
                </a:lnTo>
                <a:lnTo>
                  <a:pt x="3699" y="1440"/>
                </a:lnTo>
                <a:lnTo>
                  <a:pt x="3699" y="2176"/>
                </a:lnTo>
                <a:lnTo>
                  <a:pt x="1913" y="2176"/>
                </a:lnTo>
                <a:lnTo>
                  <a:pt x="1913" y="1194"/>
                </a:lnTo>
                <a:close/>
              </a:path>
              <a:path w="21600" h="21600" extrusionOk="0">
                <a:moveTo>
                  <a:pt x="1913" y="2765"/>
                </a:moveTo>
                <a:lnTo>
                  <a:pt x="3699" y="2765"/>
                </a:lnTo>
                <a:lnTo>
                  <a:pt x="2678" y="3403"/>
                </a:lnTo>
                <a:lnTo>
                  <a:pt x="2296" y="3109"/>
                </a:lnTo>
                <a:lnTo>
                  <a:pt x="2125" y="3207"/>
                </a:lnTo>
                <a:lnTo>
                  <a:pt x="2700" y="3649"/>
                </a:lnTo>
                <a:lnTo>
                  <a:pt x="3699" y="3010"/>
                </a:lnTo>
                <a:lnTo>
                  <a:pt x="3699" y="3747"/>
                </a:lnTo>
                <a:lnTo>
                  <a:pt x="1913" y="3747"/>
                </a:lnTo>
                <a:lnTo>
                  <a:pt x="1913" y="2765"/>
                </a:lnTo>
                <a:close/>
              </a:path>
              <a:path w="21600" h="21600" extrusionOk="0">
                <a:moveTo>
                  <a:pt x="1913" y="4336"/>
                </a:moveTo>
                <a:lnTo>
                  <a:pt x="3699" y="4336"/>
                </a:lnTo>
                <a:lnTo>
                  <a:pt x="2678" y="4974"/>
                </a:lnTo>
                <a:lnTo>
                  <a:pt x="2296" y="4680"/>
                </a:lnTo>
                <a:lnTo>
                  <a:pt x="2125" y="4778"/>
                </a:lnTo>
                <a:lnTo>
                  <a:pt x="2700" y="5220"/>
                </a:lnTo>
                <a:lnTo>
                  <a:pt x="3699" y="4581"/>
                </a:lnTo>
                <a:lnTo>
                  <a:pt x="3699" y="5318"/>
                </a:lnTo>
                <a:lnTo>
                  <a:pt x="1913" y="5318"/>
                </a:lnTo>
                <a:lnTo>
                  <a:pt x="1913" y="4336"/>
                </a:lnTo>
                <a:close/>
              </a:path>
              <a:path w="21600" h="21600" extrusionOk="0">
                <a:moveTo>
                  <a:pt x="1913" y="5907"/>
                </a:moveTo>
                <a:lnTo>
                  <a:pt x="3699" y="5907"/>
                </a:lnTo>
                <a:lnTo>
                  <a:pt x="2678" y="6545"/>
                </a:lnTo>
                <a:lnTo>
                  <a:pt x="2296" y="6250"/>
                </a:lnTo>
                <a:lnTo>
                  <a:pt x="2125" y="6349"/>
                </a:lnTo>
                <a:lnTo>
                  <a:pt x="2700" y="6790"/>
                </a:lnTo>
                <a:lnTo>
                  <a:pt x="3699" y="6152"/>
                </a:lnTo>
                <a:lnTo>
                  <a:pt x="3699" y="6889"/>
                </a:lnTo>
                <a:lnTo>
                  <a:pt x="1913" y="6889"/>
                </a:lnTo>
                <a:lnTo>
                  <a:pt x="1913" y="5907"/>
                </a:lnTo>
                <a:close/>
              </a:path>
              <a:path w="21600" h="21600" extrusionOk="0">
                <a:moveTo>
                  <a:pt x="1913" y="7478"/>
                </a:moveTo>
                <a:lnTo>
                  <a:pt x="3699" y="7478"/>
                </a:lnTo>
                <a:lnTo>
                  <a:pt x="2678" y="8116"/>
                </a:lnTo>
                <a:lnTo>
                  <a:pt x="2296" y="7821"/>
                </a:lnTo>
                <a:lnTo>
                  <a:pt x="2125" y="7919"/>
                </a:lnTo>
                <a:lnTo>
                  <a:pt x="2700" y="8361"/>
                </a:lnTo>
                <a:lnTo>
                  <a:pt x="3699" y="7723"/>
                </a:lnTo>
                <a:lnTo>
                  <a:pt x="3699" y="8460"/>
                </a:lnTo>
                <a:lnTo>
                  <a:pt x="1913" y="8460"/>
                </a:lnTo>
                <a:lnTo>
                  <a:pt x="1913" y="7478"/>
                </a:lnTo>
                <a:close/>
              </a:path>
              <a:path w="21600" h="21600" extrusionOk="0">
                <a:moveTo>
                  <a:pt x="1913" y="9049"/>
                </a:moveTo>
                <a:lnTo>
                  <a:pt x="3699" y="9049"/>
                </a:lnTo>
                <a:lnTo>
                  <a:pt x="2678" y="9687"/>
                </a:lnTo>
                <a:lnTo>
                  <a:pt x="2296" y="9392"/>
                </a:lnTo>
                <a:lnTo>
                  <a:pt x="2125" y="9490"/>
                </a:lnTo>
                <a:lnTo>
                  <a:pt x="2700" y="9932"/>
                </a:lnTo>
                <a:lnTo>
                  <a:pt x="3699" y="9294"/>
                </a:lnTo>
                <a:lnTo>
                  <a:pt x="3699" y="10030"/>
                </a:lnTo>
                <a:lnTo>
                  <a:pt x="1913" y="10030"/>
                </a:lnTo>
                <a:lnTo>
                  <a:pt x="1913" y="9049"/>
                </a:lnTo>
                <a:close/>
              </a:path>
              <a:path w="21600" h="21600" extrusionOk="0">
                <a:moveTo>
                  <a:pt x="1913" y="10620"/>
                </a:moveTo>
                <a:lnTo>
                  <a:pt x="3699" y="10620"/>
                </a:lnTo>
                <a:lnTo>
                  <a:pt x="2678" y="11258"/>
                </a:lnTo>
                <a:lnTo>
                  <a:pt x="2296" y="10963"/>
                </a:lnTo>
                <a:lnTo>
                  <a:pt x="2125" y="11061"/>
                </a:lnTo>
                <a:lnTo>
                  <a:pt x="2700" y="11503"/>
                </a:lnTo>
                <a:lnTo>
                  <a:pt x="3699" y="10865"/>
                </a:lnTo>
                <a:lnTo>
                  <a:pt x="3699" y="11601"/>
                </a:lnTo>
                <a:lnTo>
                  <a:pt x="1913" y="11601"/>
                </a:lnTo>
                <a:lnTo>
                  <a:pt x="1913" y="10620"/>
                </a:lnTo>
                <a:close/>
              </a:path>
              <a:path w="21600" h="21600" extrusionOk="0">
                <a:moveTo>
                  <a:pt x="1913" y="12190"/>
                </a:moveTo>
                <a:lnTo>
                  <a:pt x="3699" y="12190"/>
                </a:lnTo>
                <a:lnTo>
                  <a:pt x="2678" y="12829"/>
                </a:lnTo>
                <a:lnTo>
                  <a:pt x="2296" y="12534"/>
                </a:lnTo>
                <a:lnTo>
                  <a:pt x="2125" y="12632"/>
                </a:lnTo>
                <a:lnTo>
                  <a:pt x="2700" y="13074"/>
                </a:lnTo>
                <a:lnTo>
                  <a:pt x="3699" y="12436"/>
                </a:lnTo>
                <a:lnTo>
                  <a:pt x="3699" y="13172"/>
                </a:lnTo>
                <a:lnTo>
                  <a:pt x="1913" y="13172"/>
                </a:lnTo>
                <a:lnTo>
                  <a:pt x="1913" y="12190"/>
                </a:lnTo>
                <a:close/>
              </a:path>
              <a:path w="21600" h="21600" extrusionOk="0">
                <a:moveTo>
                  <a:pt x="1913" y="13761"/>
                </a:moveTo>
                <a:lnTo>
                  <a:pt x="3699" y="13761"/>
                </a:lnTo>
                <a:lnTo>
                  <a:pt x="2678" y="14400"/>
                </a:lnTo>
                <a:lnTo>
                  <a:pt x="2296" y="14105"/>
                </a:lnTo>
                <a:lnTo>
                  <a:pt x="2125" y="14203"/>
                </a:lnTo>
                <a:lnTo>
                  <a:pt x="2700" y="14645"/>
                </a:lnTo>
                <a:lnTo>
                  <a:pt x="3699" y="14007"/>
                </a:lnTo>
                <a:lnTo>
                  <a:pt x="3699" y="14743"/>
                </a:lnTo>
                <a:lnTo>
                  <a:pt x="1913" y="14743"/>
                </a:lnTo>
                <a:lnTo>
                  <a:pt x="1913" y="13761"/>
                </a:lnTo>
                <a:close/>
              </a:path>
              <a:path w="21600" h="21600" extrusionOk="0">
                <a:moveTo>
                  <a:pt x="1913" y="15332"/>
                </a:moveTo>
                <a:lnTo>
                  <a:pt x="3699" y="15332"/>
                </a:lnTo>
                <a:lnTo>
                  <a:pt x="2678" y="15970"/>
                </a:lnTo>
                <a:lnTo>
                  <a:pt x="2296" y="15676"/>
                </a:lnTo>
                <a:lnTo>
                  <a:pt x="2125" y="15774"/>
                </a:lnTo>
                <a:lnTo>
                  <a:pt x="2700" y="16216"/>
                </a:lnTo>
                <a:lnTo>
                  <a:pt x="3699" y="15578"/>
                </a:lnTo>
                <a:lnTo>
                  <a:pt x="3699" y="16314"/>
                </a:lnTo>
                <a:lnTo>
                  <a:pt x="1913" y="16314"/>
                </a:lnTo>
                <a:lnTo>
                  <a:pt x="1913" y="15332"/>
                </a:lnTo>
                <a:close/>
              </a:path>
            </a:pathLst>
          </a:custGeom>
          <a:solidFill>
            <a:srgbClr val="D8EBB3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82" name="printer2"/>
          <p:cNvSpPr>
            <a:spLocks noEditPoints="1" noChangeArrowheads="1"/>
          </p:cNvSpPr>
          <p:nvPr/>
        </p:nvSpPr>
        <p:spPr bwMode="auto">
          <a:xfrm rot="165608">
            <a:off x="5277794" y="7220826"/>
            <a:ext cx="676376" cy="556716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0 w 21600"/>
              <a:gd name="T17" fmla="*/ 2147483647 h 21600"/>
              <a:gd name="T18" fmla="*/ 0 w 21600"/>
              <a:gd name="T19" fmla="*/ 2147483647 h 21600"/>
              <a:gd name="T20" fmla="*/ 0 w 21600"/>
              <a:gd name="T21" fmla="*/ 2147483647 h 21600"/>
              <a:gd name="T22" fmla="*/ 2147483647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1397 w 21600"/>
              <a:gd name="T37" fmla="*/ 23298 h 21600"/>
              <a:gd name="T38" fmla="*/ 20266 w 21600"/>
              <a:gd name="T39" fmla="*/ 31137 h 2160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21600" h="21600" extrusionOk="0">
                <a:moveTo>
                  <a:pt x="10673" y="0"/>
                </a:moveTo>
                <a:lnTo>
                  <a:pt x="19186" y="0"/>
                </a:lnTo>
                <a:lnTo>
                  <a:pt x="21600" y="4703"/>
                </a:lnTo>
                <a:lnTo>
                  <a:pt x="21600" y="10800"/>
                </a:lnTo>
                <a:lnTo>
                  <a:pt x="21600" y="16548"/>
                </a:lnTo>
                <a:lnTo>
                  <a:pt x="18042" y="16548"/>
                </a:lnTo>
                <a:lnTo>
                  <a:pt x="18042" y="21600"/>
                </a:lnTo>
                <a:lnTo>
                  <a:pt x="10673" y="21600"/>
                </a:lnTo>
                <a:lnTo>
                  <a:pt x="3176" y="21600"/>
                </a:lnTo>
                <a:lnTo>
                  <a:pt x="3176" y="16548"/>
                </a:lnTo>
                <a:lnTo>
                  <a:pt x="0" y="16548"/>
                </a:lnTo>
                <a:lnTo>
                  <a:pt x="0" y="10800"/>
                </a:lnTo>
                <a:lnTo>
                  <a:pt x="0" y="4703"/>
                </a:lnTo>
                <a:lnTo>
                  <a:pt x="2414" y="0"/>
                </a:lnTo>
                <a:lnTo>
                  <a:pt x="10673" y="0"/>
                </a:lnTo>
                <a:close/>
              </a:path>
              <a:path w="21600" h="21600" extrusionOk="0">
                <a:moveTo>
                  <a:pt x="0" y="4703"/>
                </a:moveTo>
                <a:lnTo>
                  <a:pt x="3558" y="4703"/>
                </a:lnTo>
                <a:lnTo>
                  <a:pt x="17026" y="4703"/>
                </a:lnTo>
                <a:lnTo>
                  <a:pt x="21600" y="4703"/>
                </a:lnTo>
                <a:lnTo>
                  <a:pt x="0" y="4703"/>
                </a:lnTo>
                <a:moveTo>
                  <a:pt x="16518" y="4703"/>
                </a:moveTo>
                <a:lnTo>
                  <a:pt x="16518" y="10452"/>
                </a:lnTo>
                <a:lnTo>
                  <a:pt x="0" y="10452"/>
                </a:lnTo>
                <a:moveTo>
                  <a:pt x="4320" y="16548"/>
                </a:moveTo>
                <a:lnTo>
                  <a:pt x="4320" y="17419"/>
                </a:lnTo>
                <a:lnTo>
                  <a:pt x="4320" y="20555"/>
                </a:lnTo>
                <a:lnTo>
                  <a:pt x="4320" y="21600"/>
                </a:lnTo>
                <a:lnTo>
                  <a:pt x="4320" y="16548"/>
                </a:lnTo>
                <a:moveTo>
                  <a:pt x="16899" y="16548"/>
                </a:moveTo>
                <a:lnTo>
                  <a:pt x="16899" y="17419"/>
                </a:lnTo>
                <a:lnTo>
                  <a:pt x="16899" y="20555"/>
                </a:lnTo>
                <a:lnTo>
                  <a:pt x="16899" y="21600"/>
                </a:lnTo>
                <a:lnTo>
                  <a:pt x="16899" y="16548"/>
                </a:lnTo>
                <a:moveTo>
                  <a:pt x="15247" y="14981"/>
                </a:moveTo>
                <a:lnTo>
                  <a:pt x="15247" y="10452"/>
                </a:lnTo>
                <a:lnTo>
                  <a:pt x="16899" y="16548"/>
                </a:lnTo>
                <a:lnTo>
                  <a:pt x="18042" y="16548"/>
                </a:lnTo>
                <a:lnTo>
                  <a:pt x="16518" y="10452"/>
                </a:lnTo>
                <a:moveTo>
                  <a:pt x="15247" y="14981"/>
                </a:moveTo>
                <a:lnTo>
                  <a:pt x="15247" y="14981"/>
                </a:lnTo>
                <a:lnTo>
                  <a:pt x="16772" y="17942"/>
                </a:lnTo>
                <a:lnTo>
                  <a:pt x="4447" y="17942"/>
                </a:lnTo>
                <a:lnTo>
                  <a:pt x="5972" y="14981"/>
                </a:lnTo>
                <a:lnTo>
                  <a:pt x="5972" y="10452"/>
                </a:lnTo>
                <a:lnTo>
                  <a:pt x="4320" y="16548"/>
                </a:lnTo>
                <a:lnTo>
                  <a:pt x="3176" y="16548"/>
                </a:lnTo>
                <a:lnTo>
                  <a:pt x="4701" y="10452"/>
                </a:lnTo>
                <a:moveTo>
                  <a:pt x="20202" y="5574"/>
                </a:moveTo>
                <a:lnTo>
                  <a:pt x="20711" y="5574"/>
                </a:lnTo>
                <a:lnTo>
                  <a:pt x="20711" y="7839"/>
                </a:lnTo>
                <a:lnTo>
                  <a:pt x="20202" y="7839"/>
                </a:lnTo>
                <a:lnTo>
                  <a:pt x="20202" y="5574"/>
                </a:lnTo>
                <a:moveTo>
                  <a:pt x="5972" y="14981"/>
                </a:moveTo>
                <a:lnTo>
                  <a:pt x="7496" y="14981"/>
                </a:lnTo>
                <a:lnTo>
                  <a:pt x="13341" y="14981"/>
                </a:lnTo>
                <a:lnTo>
                  <a:pt x="15247" y="14981"/>
                </a:lnTo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s-SV"/>
          </a:p>
        </p:txBody>
      </p:sp>
      <p:sp>
        <p:nvSpPr>
          <p:cNvPr id="83" name="AutoShape 42"/>
          <p:cNvSpPr>
            <a:spLocks noChangeArrowheads="1"/>
          </p:cNvSpPr>
          <p:nvPr/>
        </p:nvSpPr>
        <p:spPr bwMode="auto">
          <a:xfrm>
            <a:off x="1199505" y="6463683"/>
            <a:ext cx="7128933" cy="2142596"/>
          </a:xfrm>
          <a:prstGeom prst="cloudCallout">
            <a:avLst>
              <a:gd name="adj1" fmla="val -49139"/>
              <a:gd name="adj2" fmla="val 56426"/>
            </a:avLst>
          </a:prstGeom>
          <a:noFill/>
          <a:ln w="9525">
            <a:solidFill>
              <a:schemeClr val="accent1"/>
            </a:solidFill>
            <a:round/>
            <a:headEnd/>
            <a:tailEnd/>
          </a:ln>
        </p:spPr>
        <p:txBody>
          <a:bodyPr lIns="90000" tIns="46800" rIns="90000" bIns="46800"/>
          <a:lstStyle/>
          <a:p>
            <a:pPr algn="ctr"/>
            <a:endParaRPr lang="es-NI" sz="1800"/>
          </a:p>
        </p:txBody>
      </p:sp>
      <p:sp>
        <p:nvSpPr>
          <p:cNvPr id="84" name="AutoShape 43"/>
          <p:cNvSpPr>
            <a:spLocks noChangeArrowheads="1"/>
          </p:cNvSpPr>
          <p:nvPr/>
        </p:nvSpPr>
        <p:spPr bwMode="auto">
          <a:xfrm rot="-731697">
            <a:off x="4960938" y="5473698"/>
            <a:ext cx="360362" cy="503238"/>
          </a:xfrm>
          <a:prstGeom prst="upArrow">
            <a:avLst>
              <a:gd name="adj1" fmla="val 50000"/>
              <a:gd name="adj2" fmla="val 34912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5" name="AutoShape 44"/>
          <p:cNvSpPr>
            <a:spLocks noChangeArrowheads="1"/>
          </p:cNvSpPr>
          <p:nvPr/>
        </p:nvSpPr>
        <p:spPr bwMode="auto">
          <a:xfrm rot="-1275710">
            <a:off x="3674533" y="5528204"/>
            <a:ext cx="360363" cy="431800"/>
          </a:xfrm>
          <a:prstGeom prst="upArrow">
            <a:avLst>
              <a:gd name="adj1" fmla="val 50000"/>
              <a:gd name="adj2" fmla="val 29956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6" name="AutoShape 46"/>
          <p:cNvSpPr>
            <a:spLocks noChangeArrowheads="1"/>
          </p:cNvSpPr>
          <p:nvPr/>
        </p:nvSpPr>
        <p:spPr bwMode="auto">
          <a:xfrm rot="2700017">
            <a:off x="2398712" y="5383742"/>
            <a:ext cx="360363" cy="792162"/>
          </a:xfrm>
          <a:prstGeom prst="upArrow">
            <a:avLst>
              <a:gd name="adj1" fmla="val 50000"/>
              <a:gd name="adj2" fmla="val 54956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7" name="AutoShape 47"/>
          <p:cNvSpPr>
            <a:spLocks noChangeArrowheads="1"/>
          </p:cNvSpPr>
          <p:nvPr/>
        </p:nvSpPr>
        <p:spPr bwMode="auto">
          <a:xfrm rot="-1028325">
            <a:off x="502877" y="4431457"/>
            <a:ext cx="279923" cy="1969653"/>
          </a:xfrm>
          <a:prstGeom prst="upArrow">
            <a:avLst>
              <a:gd name="adj1" fmla="val 50000"/>
              <a:gd name="adj2" fmla="val 154846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8" name="AutoShape 48"/>
          <p:cNvSpPr>
            <a:spLocks noChangeArrowheads="1"/>
          </p:cNvSpPr>
          <p:nvPr/>
        </p:nvSpPr>
        <p:spPr bwMode="auto">
          <a:xfrm rot="7544578">
            <a:off x="5357549" y="3901281"/>
            <a:ext cx="296862" cy="504825"/>
          </a:xfrm>
          <a:prstGeom prst="upArrow">
            <a:avLst>
              <a:gd name="adj1" fmla="val 50000"/>
              <a:gd name="adj2" fmla="val 42513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89" name="AutoShape 49"/>
          <p:cNvSpPr>
            <a:spLocks noChangeArrowheads="1"/>
          </p:cNvSpPr>
          <p:nvPr/>
        </p:nvSpPr>
        <p:spPr bwMode="auto">
          <a:xfrm rot="7544578">
            <a:off x="5721351" y="3587221"/>
            <a:ext cx="296862" cy="792163"/>
          </a:xfrm>
          <a:prstGeom prst="upArrow">
            <a:avLst>
              <a:gd name="adj1" fmla="val 50000"/>
              <a:gd name="adj2" fmla="val 66711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90" name="AutoShape 50"/>
          <p:cNvSpPr>
            <a:spLocks noChangeArrowheads="1"/>
          </p:cNvSpPr>
          <p:nvPr/>
        </p:nvSpPr>
        <p:spPr bwMode="auto">
          <a:xfrm rot="10800000">
            <a:off x="6240992" y="3817939"/>
            <a:ext cx="296863" cy="360362"/>
          </a:xfrm>
          <a:prstGeom prst="upArrow">
            <a:avLst>
              <a:gd name="adj1" fmla="val 50000"/>
              <a:gd name="adj2" fmla="val 30348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91" name="AutoShape 51"/>
          <p:cNvSpPr>
            <a:spLocks noChangeArrowheads="1"/>
          </p:cNvSpPr>
          <p:nvPr/>
        </p:nvSpPr>
        <p:spPr bwMode="auto">
          <a:xfrm rot="-8677314">
            <a:off x="7024158" y="3741209"/>
            <a:ext cx="296863" cy="504825"/>
          </a:xfrm>
          <a:prstGeom prst="upArrow">
            <a:avLst>
              <a:gd name="adj1" fmla="val 50000"/>
              <a:gd name="adj2" fmla="val 42513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93" name="Text Box 56"/>
          <p:cNvSpPr txBox="1">
            <a:spLocks noChangeArrowheads="1"/>
          </p:cNvSpPr>
          <p:nvPr/>
        </p:nvSpPr>
        <p:spPr bwMode="auto">
          <a:xfrm>
            <a:off x="0" y="2509309"/>
            <a:ext cx="1008063" cy="47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  <a:r>
              <a:rPr lang="es-NI" sz="1000" b="1" dirty="0">
                <a:solidFill>
                  <a:srgbClr val="002060"/>
                </a:solidFill>
              </a:rPr>
              <a:t>Diseño</a:t>
            </a:r>
          </a:p>
          <a:p>
            <a:pPr>
              <a:spcBef>
                <a:spcPct val="50000"/>
              </a:spcBef>
            </a:pPr>
            <a:r>
              <a:rPr lang="es-NI" sz="1000" dirty="0">
                <a:solidFill>
                  <a:srgbClr val="002060"/>
                </a:solidFill>
              </a:rPr>
              <a:t>  “proceso”</a:t>
            </a:r>
          </a:p>
        </p:txBody>
      </p:sp>
      <p:sp>
        <p:nvSpPr>
          <p:cNvPr id="94" name="Text Box 58"/>
          <p:cNvSpPr txBox="1">
            <a:spLocks noChangeArrowheads="1"/>
          </p:cNvSpPr>
          <p:nvPr/>
        </p:nvSpPr>
        <p:spPr bwMode="auto">
          <a:xfrm>
            <a:off x="1042988" y="2437872"/>
            <a:ext cx="792162" cy="633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000" b="1" dirty="0">
                <a:solidFill>
                  <a:srgbClr val="002060"/>
                </a:solidFill>
              </a:rPr>
              <a:t>Organizar</a:t>
            </a:r>
          </a:p>
          <a:p>
            <a:pPr>
              <a:spcBef>
                <a:spcPct val="50000"/>
              </a:spcBef>
            </a:pPr>
            <a:r>
              <a:rPr lang="es-NI" sz="1000" dirty="0">
                <a:solidFill>
                  <a:srgbClr val="002060"/>
                </a:solidFill>
              </a:rPr>
              <a:t>  “proceso”</a:t>
            </a:r>
          </a:p>
        </p:txBody>
      </p:sp>
      <p:sp>
        <p:nvSpPr>
          <p:cNvPr id="96" name="Text Box 60"/>
          <p:cNvSpPr txBox="1">
            <a:spLocks noChangeArrowheads="1"/>
          </p:cNvSpPr>
          <p:nvPr/>
        </p:nvSpPr>
        <p:spPr bwMode="auto">
          <a:xfrm>
            <a:off x="2124075" y="2958042"/>
            <a:ext cx="287338" cy="1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T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A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E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R</a:t>
            </a:r>
            <a:r>
              <a:rPr lang="es-NI" sz="1000" dirty="0">
                <a:solidFill>
                  <a:srgbClr val="00206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es-NI" sz="1000" dirty="0">
              <a:solidFill>
                <a:srgbClr val="002060"/>
              </a:solidFill>
            </a:endParaRPr>
          </a:p>
        </p:txBody>
      </p:sp>
      <p:sp>
        <p:nvSpPr>
          <p:cNvPr id="97" name="Rectangle 61"/>
          <p:cNvSpPr>
            <a:spLocks noChangeArrowheads="1"/>
          </p:cNvSpPr>
          <p:nvPr/>
        </p:nvSpPr>
        <p:spPr bwMode="auto">
          <a:xfrm>
            <a:off x="3563938" y="2958042"/>
            <a:ext cx="215900" cy="11525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98" name="Text Box 62"/>
          <p:cNvSpPr txBox="1">
            <a:spLocks noChangeArrowheads="1"/>
          </p:cNvSpPr>
          <p:nvPr/>
        </p:nvSpPr>
        <p:spPr bwMode="auto">
          <a:xfrm>
            <a:off x="3563938" y="2958042"/>
            <a:ext cx="287337" cy="14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800" b="1" dirty="0" smtClean="0">
                <a:solidFill>
                  <a:srgbClr val="002060"/>
                </a:solidFill>
              </a:rPr>
              <a:t>T</a:t>
            </a:r>
            <a:endParaRPr lang="es-NI" sz="800" b="1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A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E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R</a:t>
            </a:r>
            <a:r>
              <a:rPr lang="es-NI" sz="1000" b="1" dirty="0">
                <a:solidFill>
                  <a:srgbClr val="00206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es-NI" sz="1000" b="1" dirty="0">
              <a:solidFill>
                <a:srgbClr val="002060"/>
              </a:solidFill>
            </a:endParaRPr>
          </a:p>
        </p:txBody>
      </p:sp>
      <p:sp>
        <p:nvSpPr>
          <p:cNvPr id="99" name="Text Box 63"/>
          <p:cNvSpPr txBox="1">
            <a:spLocks noChangeArrowheads="1"/>
          </p:cNvSpPr>
          <p:nvPr/>
        </p:nvSpPr>
        <p:spPr bwMode="auto">
          <a:xfrm>
            <a:off x="5003800" y="2886605"/>
            <a:ext cx="287338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T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A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L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E</a:t>
            </a:r>
          </a:p>
          <a:p>
            <a:pPr>
              <a:spcBef>
                <a:spcPct val="50000"/>
              </a:spcBef>
            </a:pPr>
            <a:r>
              <a:rPr lang="es-NI" sz="800" b="1" dirty="0">
                <a:solidFill>
                  <a:srgbClr val="002060"/>
                </a:solidFill>
              </a:rPr>
              <a:t>R</a:t>
            </a:r>
            <a:r>
              <a:rPr lang="es-NI" sz="1000" dirty="0">
                <a:solidFill>
                  <a:srgbClr val="00206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es-NI" sz="1000" dirty="0">
              <a:solidFill>
                <a:srgbClr val="002060"/>
              </a:solidFill>
            </a:endParaRPr>
          </a:p>
        </p:txBody>
      </p:sp>
      <p:sp>
        <p:nvSpPr>
          <p:cNvPr id="100" name="Rectangle 64"/>
          <p:cNvSpPr>
            <a:spLocks noChangeArrowheads="1"/>
          </p:cNvSpPr>
          <p:nvPr/>
        </p:nvSpPr>
        <p:spPr bwMode="auto">
          <a:xfrm>
            <a:off x="5003800" y="2886605"/>
            <a:ext cx="215900" cy="115252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01" name="Text Box 66"/>
          <p:cNvSpPr txBox="1">
            <a:spLocks noChangeArrowheads="1"/>
          </p:cNvSpPr>
          <p:nvPr/>
        </p:nvSpPr>
        <p:spPr bwMode="auto">
          <a:xfrm>
            <a:off x="2627313" y="2886605"/>
            <a:ext cx="719137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>
                <a:solidFill>
                  <a:srgbClr val="002060"/>
                </a:solidFill>
              </a:rPr>
              <a:t>Grupo </a:t>
            </a:r>
          </a:p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</a:p>
        </p:txBody>
      </p:sp>
      <p:sp>
        <p:nvSpPr>
          <p:cNvPr id="102" name="Text Box 67"/>
          <p:cNvSpPr txBox="1">
            <a:spLocks noChangeArrowheads="1"/>
          </p:cNvSpPr>
          <p:nvPr/>
        </p:nvSpPr>
        <p:spPr bwMode="auto">
          <a:xfrm>
            <a:off x="2610380" y="3246967"/>
            <a:ext cx="719137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>
                <a:solidFill>
                  <a:srgbClr val="002060"/>
                </a:solidFill>
              </a:rPr>
              <a:t>Grupo </a:t>
            </a:r>
          </a:p>
          <a:p>
            <a:pPr>
              <a:spcBef>
                <a:spcPct val="50000"/>
              </a:spcBef>
            </a:pPr>
            <a:r>
              <a:rPr lang="es-NI" sz="1000" b="1" dirty="0">
                <a:solidFill>
                  <a:srgbClr val="002060"/>
                </a:solidFill>
              </a:rPr>
              <a:t>  </a:t>
            </a:r>
          </a:p>
        </p:txBody>
      </p:sp>
      <p:sp>
        <p:nvSpPr>
          <p:cNvPr id="103" name="Text Box 68"/>
          <p:cNvSpPr txBox="1">
            <a:spLocks noChangeArrowheads="1"/>
          </p:cNvSpPr>
          <p:nvPr/>
        </p:nvSpPr>
        <p:spPr bwMode="auto">
          <a:xfrm>
            <a:off x="4067175" y="2813580"/>
            <a:ext cx="719138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>
                <a:solidFill>
                  <a:srgbClr val="002060"/>
                </a:solidFill>
              </a:rPr>
              <a:t>Grupo </a:t>
            </a:r>
          </a:p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</a:p>
        </p:txBody>
      </p:sp>
      <p:sp>
        <p:nvSpPr>
          <p:cNvPr id="104" name="Text Box 70"/>
          <p:cNvSpPr txBox="1">
            <a:spLocks noChangeArrowheads="1"/>
          </p:cNvSpPr>
          <p:nvPr/>
        </p:nvSpPr>
        <p:spPr bwMode="auto">
          <a:xfrm>
            <a:off x="2627313" y="3750205"/>
            <a:ext cx="719137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>
                <a:solidFill>
                  <a:srgbClr val="002060"/>
                </a:solidFill>
              </a:rPr>
              <a:t>Visita </a:t>
            </a:r>
          </a:p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</a:p>
        </p:txBody>
      </p:sp>
      <p:sp>
        <p:nvSpPr>
          <p:cNvPr id="105" name="Text Box 71"/>
          <p:cNvSpPr txBox="1">
            <a:spLocks noChangeArrowheads="1"/>
          </p:cNvSpPr>
          <p:nvPr/>
        </p:nvSpPr>
        <p:spPr bwMode="auto">
          <a:xfrm>
            <a:off x="4067175" y="3678767"/>
            <a:ext cx="719138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>
                <a:solidFill>
                  <a:srgbClr val="002060"/>
                </a:solidFill>
              </a:rPr>
              <a:t>Visita </a:t>
            </a:r>
          </a:p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</a:p>
        </p:txBody>
      </p:sp>
      <p:sp>
        <p:nvSpPr>
          <p:cNvPr id="106" name="Rectangle 73"/>
          <p:cNvSpPr>
            <a:spLocks noChangeArrowheads="1"/>
          </p:cNvSpPr>
          <p:nvPr/>
        </p:nvSpPr>
        <p:spPr bwMode="auto">
          <a:xfrm>
            <a:off x="7099830" y="2437872"/>
            <a:ext cx="1008062" cy="402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r>
              <a:rPr lang="es-NI" sz="1000" b="1" dirty="0">
                <a:solidFill>
                  <a:srgbClr val="002060"/>
                </a:solidFill>
              </a:rPr>
              <a:t>Evaluación</a:t>
            </a:r>
          </a:p>
          <a:p>
            <a:r>
              <a:rPr lang="es-NI" sz="1000" b="1" dirty="0">
                <a:solidFill>
                  <a:srgbClr val="002060"/>
                </a:solidFill>
              </a:rPr>
              <a:t> Externa</a:t>
            </a:r>
          </a:p>
        </p:txBody>
      </p:sp>
      <p:sp>
        <p:nvSpPr>
          <p:cNvPr id="107" name="Rectangle 74"/>
          <p:cNvSpPr>
            <a:spLocks noChangeArrowheads="1"/>
          </p:cNvSpPr>
          <p:nvPr/>
        </p:nvSpPr>
        <p:spPr bwMode="auto">
          <a:xfrm>
            <a:off x="7916327" y="3948162"/>
            <a:ext cx="1369483" cy="19411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es-NI" sz="1200" b="1" dirty="0">
                <a:solidFill>
                  <a:srgbClr val="002060"/>
                </a:solidFill>
              </a:rPr>
              <a:t>Decisiones</a:t>
            </a:r>
          </a:p>
          <a:p>
            <a:r>
              <a:rPr lang="es-NI" sz="1200" dirty="0">
                <a:solidFill>
                  <a:srgbClr val="002060"/>
                </a:solidFill>
              </a:rPr>
              <a:t>Sobre cambios en programas, políticas, prácticas</a:t>
            </a:r>
            <a:r>
              <a:rPr lang="es-NI" sz="1200" dirty="0"/>
              <a:t>.</a:t>
            </a:r>
          </a:p>
          <a:p>
            <a:endParaRPr lang="es-NI" sz="1200" dirty="0"/>
          </a:p>
          <a:p>
            <a:r>
              <a:rPr lang="es-NI" sz="1200" b="1" dirty="0">
                <a:solidFill>
                  <a:srgbClr val="002060"/>
                </a:solidFill>
              </a:rPr>
              <a:t>Desarrollo</a:t>
            </a:r>
            <a:r>
              <a:rPr lang="es-NI" sz="1200" i="1" dirty="0">
                <a:solidFill>
                  <a:srgbClr val="002060"/>
                </a:solidFill>
              </a:rPr>
              <a:t> </a:t>
            </a:r>
            <a:r>
              <a:rPr lang="es-NI" sz="1200" b="1" dirty="0">
                <a:solidFill>
                  <a:srgbClr val="002060"/>
                </a:solidFill>
              </a:rPr>
              <a:t>de estrategias de implementación y seguimiento.</a:t>
            </a:r>
          </a:p>
        </p:txBody>
      </p:sp>
      <p:sp>
        <p:nvSpPr>
          <p:cNvPr id="108" name="Text Box 76"/>
          <p:cNvSpPr txBox="1">
            <a:spLocks noChangeArrowheads="1"/>
          </p:cNvSpPr>
          <p:nvPr/>
        </p:nvSpPr>
        <p:spPr bwMode="auto">
          <a:xfrm>
            <a:off x="5884863" y="4499505"/>
            <a:ext cx="2305050" cy="556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dirty="0">
                <a:solidFill>
                  <a:srgbClr val="002060"/>
                </a:solidFill>
              </a:rPr>
              <a:t>Cualquier  MEJORAMIENTO </a:t>
            </a:r>
          </a:p>
          <a:p>
            <a:pPr>
              <a:spcBef>
                <a:spcPct val="50000"/>
              </a:spcBef>
            </a:pPr>
            <a:r>
              <a:rPr lang="es-NI" sz="1200" dirty="0">
                <a:solidFill>
                  <a:srgbClr val="002060"/>
                </a:solidFill>
              </a:rPr>
              <a:t>inmediato </a:t>
            </a:r>
          </a:p>
        </p:txBody>
      </p:sp>
      <p:sp>
        <p:nvSpPr>
          <p:cNvPr id="109" name="Text Box 78"/>
          <p:cNvSpPr txBox="1">
            <a:spLocks noChangeArrowheads="1"/>
          </p:cNvSpPr>
          <p:nvPr/>
        </p:nvSpPr>
        <p:spPr bwMode="auto">
          <a:xfrm rot="10800000" flipV="1">
            <a:off x="0" y="3318405"/>
            <a:ext cx="1155700" cy="917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Liderazgo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Experiencia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Focos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Recursos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Secuencia</a:t>
            </a:r>
            <a:endParaRPr lang="es-NI" sz="1000" i="1" dirty="0">
              <a:solidFill>
                <a:srgbClr val="002060"/>
              </a:solidFill>
            </a:endParaRPr>
          </a:p>
        </p:txBody>
      </p:sp>
      <p:sp>
        <p:nvSpPr>
          <p:cNvPr id="110" name="Text Box 79"/>
          <p:cNvSpPr txBox="1">
            <a:spLocks noChangeArrowheads="1"/>
          </p:cNvSpPr>
          <p:nvPr/>
        </p:nvSpPr>
        <p:spPr bwMode="auto">
          <a:xfrm rot="10800000" flipV="1">
            <a:off x="971550" y="3318405"/>
            <a:ext cx="1296988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Roles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 err="1">
                <a:solidFill>
                  <a:srgbClr val="002060"/>
                </a:solidFill>
              </a:rPr>
              <a:t>Responsabi</a:t>
            </a:r>
            <a:r>
              <a:rPr lang="es-NI" sz="1200" b="1" dirty="0">
                <a:solidFill>
                  <a:srgbClr val="002060"/>
                </a:solidFill>
              </a:rPr>
              <a:t>-</a:t>
            </a:r>
          </a:p>
          <a:p>
            <a:pPr>
              <a:lnSpc>
                <a:spcPct val="90000"/>
              </a:lnSpc>
            </a:pPr>
            <a:r>
              <a:rPr lang="es-NI" sz="1200" b="1" dirty="0">
                <a:solidFill>
                  <a:srgbClr val="002060"/>
                </a:solidFill>
              </a:rPr>
              <a:t> </a:t>
            </a:r>
            <a:r>
              <a:rPr lang="es-NI" sz="1200" b="1" dirty="0" err="1">
                <a:solidFill>
                  <a:srgbClr val="002060"/>
                </a:solidFill>
              </a:rPr>
              <a:t>lidades</a:t>
            </a:r>
            <a:endParaRPr lang="es-NI" sz="1200" b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Programación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Orientación</a:t>
            </a:r>
          </a:p>
          <a:p>
            <a:pPr>
              <a:lnSpc>
                <a:spcPct val="90000"/>
              </a:lnSpc>
              <a:buFontTx/>
              <a:buChar char="•"/>
            </a:pPr>
            <a:r>
              <a:rPr lang="es-NI" sz="1200" b="1" dirty="0">
                <a:solidFill>
                  <a:srgbClr val="002060"/>
                </a:solidFill>
              </a:rPr>
              <a:t>Presupuesto</a:t>
            </a:r>
            <a:endParaRPr lang="es-NI" sz="1000" i="1" dirty="0">
              <a:solidFill>
                <a:srgbClr val="002060"/>
              </a:solidFill>
            </a:endParaRPr>
          </a:p>
        </p:txBody>
      </p:sp>
      <p:sp>
        <p:nvSpPr>
          <p:cNvPr id="111" name="AutoShape 80"/>
          <p:cNvSpPr>
            <a:spLocks noChangeArrowheads="1"/>
          </p:cNvSpPr>
          <p:nvPr/>
        </p:nvSpPr>
        <p:spPr bwMode="auto">
          <a:xfrm rot="5848886">
            <a:off x="7575986" y="6355962"/>
            <a:ext cx="239368" cy="531095"/>
          </a:xfrm>
          <a:prstGeom prst="upArrow">
            <a:avLst>
              <a:gd name="adj1" fmla="val 50000"/>
              <a:gd name="adj2" fmla="val 92408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12" name="Text Box 81"/>
          <p:cNvSpPr txBox="1">
            <a:spLocks noChangeArrowheads="1"/>
          </p:cNvSpPr>
          <p:nvPr/>
        </p:nvSpPr>
        <p:spPr bwMode="auto">
          <a:xfrm>
            <a:off x="1048280" y="6287029"/>
            <a:ext cx="6368520" cy="1541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NI" sz="1600" dirty="0" smtClean="0">
                <a:solidFill>
                  <a:srgbClr val="002060"/>
                </a:solidFill>
              </a:rPr>
              <a:t>Revisión </a:t>
            </a:r>
            <a:r>
              <a:rPr lang="es-NI" sz="1600" dirty="0">
                <a:solidFill>
                  <a:srgbClr val="002060"/>
                </a:solidFill>
              </a:rPr>
              <a:t>de datos existentes; recabar nuevos hechos y opiniones</a:t>
            </a:r>
          </a:p>
          <a:p>
            <a:pPr>
              <a:spcBef>
                <a:spcPct val="50000"/>
              </a:spcBef>
            </a:pPr>
            <a:r>
              <a:rPr lang="es-NI" sz="1600" dirty="0">
                <a:solidFill>
                  <a:srgbClr val="002060"/>
                </a:solidFill>
              </a:rPr>
              <a:t>    e informes                               (encuestas, entrevistas, etc.)</a:t>
            </a:r>
          </a:p>
          <a:p>
            <a:pPr>
              <a:spcBef>
                <a:spcPct val="50000"/>
              </a:spcBef>
            </a:pPr>
            <a:endParaRPr lang="es-NI" dirty="0">
              <a:solidFill>
                <a:srgbClr val="002060"/>
              </a:solidFill>
            </a:endParaRPr>
          </a:p>
          <a:p>
            <a:pPr algn="ctr">
              <a:spcBef>
                <a:spcPct val="50000"/>
              </a:spcBef>
            </a:pPr>
            <a:endParaRPr lang="es-NI" dirty="0"/>
          </a:p>
        </p:txBody>
      </p:sp>
      <p:sp>
        <p:nvSpPr>
          <p:cNvPr id="113" name="Rectangle 85"/>
          <p:cNvSpPr>
            <a:spLocks noChangeArrowheads="1"/>
          </p:cNvSpPr>
          <p:nvPr/>
        </p:nvSpPr>
        <p:spPr bwMode="auto">
          <a:xfrm>
            <a:off x="8201024" y="6483351"/>
            <a:ext cx="2128309" cy="10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r>
              <a:rPr lang="es-NI" sz="1600" b="1" dirty="0">
                <a:solidFill>
                  <a:srgbClr val="002060"/>
                </a:solidFill>
              </a:rPr>
              <a:t>Mejoramiento de la información e infraestructura del proceso de estudio.</a:t>
            </a:r>
          </a:p>
        </p:txBody>
      </p:sp>
      <p:sp>
        <p:nvSpPr>
          <p:cNvPr id="114" name="Text Box 86"/>
          <p:cNvSpPr txBox="1">
            <a:spLocks noChangeArrowheads="1"/>
          </p:cNvSpPr>
          <p:nvPr/>
        </p:nvSpPr>
        <p:spPr bwMode="auto">
          <a:xfrm>
            <a:off x="2500841" y="4359805"/>
            <a:ext cx="2879725" cy="10793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600" dirty="0">
                <a:solidFill>
                  <a:srgbClr val="002060"/>
                </a:solidFill>
              </a:rPr>
              <a:t>(Evaluaciones de individuos y grupos, fuerzas de tareas, visitas, encuestas, consultores, talleres, retiros)</a:t>
            </a:r>
          </a:p>
        </p:txBody>
      </p:sp>
      <p:sp>
        <p:nvSpPr>
          <p:cNvPr id="175" name="Rectangle 10"/>
          <p:cNvSpPr>
            <a:spLocks noChangeArrowheads="1"/>
          </p:cNvSpPr>
          <p:nvPr/>
        </p:nvSpPr>
        <p:spPr bwMode="auto">
          <a:xfrm>
            <a:off x="2068654" y="2420938"/>
            <a:ext cx="3240088" cy="28733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76" name="Text Box 59"/>
          <p:cNvSpPr txBox="1">
            <a:spLocks noChangeArrowheads="1"/>
          </p:cNvSpPr>
          <p:nvPr/>
        </p:nvSpPr>
        <p:spPr bwMode="auto">
          <a:xfrm>
            <a:off x="2068654" y="2420938"/>
            <a:ext cx="3168650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/>
              <a:t> </a:t>
            </a:r>
            <a:r>
              <a:rPr lang="es-NI" sz="1200" b="1" dirty="0">
                <a:solidFill>
                  <a:srgbClr val="002060"/>
                </a:solidFill>
              </a:rPr>
              <a:t>Conducir el proceso de estudio </a:t>
            </a:r>
          </a:p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</a:p>
        </p:txBody>
      </p:sp>
      <p:sp>
        <p:nvSpPr>
          <p:cNvPr id="177" name="Rectangle 22"/>
          <p:cNvSpPr>
            <a:spLocks noChangeArrowheads="1"/>
          </p:cNvSpPr>
          <p:nvPr/>
        </p:nvSpPr>
        <p:spPr bwMode="auto">
          <a:xfrm>
            <a:off x="4140200" y="3250673"/>
            <a:ext cx="508000" cy="21597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78" name="Text Box 69"/>
          <p:cNvSpPr txBox="1">
            <a:spLocks noChangeArrowheads="1"/>
          </p:cNvSpPr>
          <p:nvPr/>
        </p:nvSpPr>
        <p:spPr bwMode="auto">
          <a:xfrm>
            <a:off x="4067175" y="3179234"/>
            <a:ext cx="719138" cy="510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spcBef>
                <a:spcPct val="50000"/>
              </a:spcBef>
            </a:pPr>
            <a:r>
              <a:rPr lang="es-NI" sz="1200" b="1" dirty="0">
                <a:solidFill>
                  <a:srgbClr val="002060"/>
                </a:solidFill>
              </a:rPr>
              <a:t>Grupo </a:t>
            </a:r>
          </a:p>
          <a:p>
            <a:pPr>
              <a:spcBef>
                <a:spcPct val="50000"/>
              </a:spcBef>
            </a:pPr>
            <a:r>
              <a:rPr lang="es-NI" sz="1000" b="1" dirty="0"/>
              <a:t>  </a:t>
            </a:r>
          </a:p>
        </p:txBody>
      </p:sp>
      <p:sp>
        <p:nvSpPr>
          <p:cNvPr id="179" name="AutoShape 20"/>
          <p:cNvSpPr>
            <a:spLocks noChangeArrowheads="1"/>
          </p:cNvSpPr>
          <p:nvPr/>
        </p:nvSpPr>
        <p:spPr bwMode="auto">
          <a:xfrm>
            <a:off x="3834342" y="3199871"/>
            <a:ext cx="215900" cy="287337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8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80" name="Rectangle 31"/>
          <p:cNvSpPr>
            <a:spLocks noChangeArrowheads="1"/>
          </p:cNvSpPr>
          <p:nvPr/>
        </p:nvSpPr>
        <p:spPr bwMode="auto">
          <a:xfrm>
            <a:off x="5817130" y="2381780"/>
            <a:ext cx="905404" cy="1296987"/>
          </a:xfrm>
          <a:prstGeom prst="rect">
            <a:avLst/>
          </a:prstGeom>
          <a:noFill/>
          <a:ln w="31750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81" name="Text Box 72"/>
          <p:cNvSpPr txBox="1">
            <a:spLocks noChangeArrowheads="1"/>
          </p:cNvSpPr>
          <p:nvPr/>
        </p:nvSpPr>
        <p:spPr bwMode="auto">
          <a:xfrm rot="10800000" flipV="1">
            <a:off x="5817129" y="2532170"/>
            <a:ext cx="1008161" cy="1133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0000"/>
              </a:lnSpc>
            </a:pPr>
            <a:r>
              <a:rPr lang="es-NI" sz="1200" b="1" dirty="0">
                <a:solidFill>
                  <a:srgbClr val="002060"/>
                </a:solidFill>
              </a:rPr>
              <a:t>Revisión </a:t>
            </a:r>
          </a:p>
          <a:p>
            <a:pPr>
              <a:lnSpc>
                <a:spcPct val="90000"/>
              </a:lnSpc>
            </a:pPr>
            <a:r>
              <a:rPr lang="es-NI" sz="1000" i="1" dirty="0">
                <a:solidFill>
                  <a:srgbClr val="002060"/>
                </a:solidFill>
              </a:rPr>
              <a:t>Inicial, </a:t>
            </a:r>
          </a:p>
          <a:p>
            <a:pPr>
              <a:lnSpc>
                <a:spcPct val="90000"/>
              </a:lnSpc>
            </a:pPr>
            <a:r>
              <a:rPr lang="es-NI" sz="1000" i="1" dirty="0">
                <a:solidFill>
                  <a:srgbClr val="002060"/>
                </a:solidFill>
              </a:rPr>
              <a:t>resultados</a:t>
            </a:r>
          </a:p>
          <a:p>
            <a:pPr>
              <a:lnSpc>
                <a:spcPct val="90000"/>
              </a:lnSpc>
            </a:pPr>
            <a:r>
              <a:rPr lang="es-NI" sz="1200" b="1" dirty="0">
                <a:solidFill>
                  <a:srgbClr val="002060"/>
                </a:solidFill>
              </a:rPr>
              <a:t>Alcance</a:t>
            </a:r>
          </a:p>
          <a:p>
            <a:pPr>
              <a:lnSpc>
                <a:spcPct val="90000"/>
              </a:lnSpc>
            </a:pPr>
            <a:r>
              <a:rPr lang="es-NI" sz="1000" i="1" dirty="0">
                <a:solidFill>
                  <a:srgbClr val="002060"/>
                </a:solidFill>
              </a:rPr>
              <a:t>Consensos</a:t>
            </a:r>
          </a:p>
          <a:p>
            <a:pPr>
              <a:lnSpc>
                <a:spcPct val="90000"/>
              </a:lnSpc>
            </a:pPr>
            <a:r>
              <a:rPr lang="es-NI" sz="1100" b="1" dirty="0">
                <a:solidFill>
                  <a:srgbClr val="002060"/>
                </a:solidFill>
              </a:rPr>
              <a:t>Preparación</a:t>
            </a:r>
          </a:p>
          <a:p>
            <a:pPr>
              <a:lnSpc>
                <a:spcPct val="90000"/>
              </a:lnSpc>
            </a:pPr>
            <a:r>
              <a:rPr lang="es-NI" sz="1000" i="1" dirty="0">
                <a:solidFill>
                  <a:srgbClr val="002060"/>
                </a:solidFill>
              </a:rPr>
              <a:t>Un informe</a:t>
            </a:r>
          </a:p>
        </p:txBody>
      </p:sp>
      <p:sp>
        <p:nvSpPr>
          <p:cNvPr id="184" name="Rectangle 4"/>
          <p:cNvSpPr>
            <a:spLocks noChangeArrowheads="1"/>
          </p:cNvSpPr>
          <p:nvPr/>
        </p:nvSpPr>
        <p:spPr bwMode="auto">
          <a:xfrm>
            <a:off x="203200" y="1540933"/>
            <a:ext cx="7235825" cy="502709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lIns="90000" tIns="46800" rIns="90000" bIns="46800" anchor="ctr"/>
          <a:lstStyle/>
          <a:p>
            <a:endParaRPr lang="es-MX"/>
          </a:p>
        </p:txBody>
      </p:sp>
      <p:sp>
        <p:nvSpPr>
          <p:cNvPr id="185" name="Text Box 53"/>
          <p:cNvSpPr txBox="1">
            <a:spLocks noChangeArrowheads="1"/>
          </p:cNvSpPr>
          <p:nvPr/>
        </p:nvSpPr>
        <p:spPr bwMode="auto">
          <a:xfrm>
            <a:off x="323528" y="1589289"/>
            <a:ext cx="7162572" cy="37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NI" sz="1800" b="1" dirty="0"/>
              <a:t>Dirigiendo el proceso: un grupo, un coordinador</a:t>
            </a:r>
          </a:p>
        </p:txBody>
      </p:sp>
      <p:pic>
        <p:nvPicPr>
          <p:cNvPr id="10242" name="Picture 2" descr="http://www.obs-edu.com/blog-investigacion/wp-content/uploads/sites/3/2014/12/10ec69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06267" y="0"/>
            <a:ext cx="3020483" cy="23198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4899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 smtClean="0"/>
              <a:t>Variables relativas a la implementación de un sistema de auto-regulación.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3393456"/>
            <a:ext cx="9635067" cy="4480544"/>
          </a:xfrm>
        </p:spPr>
        <p:txBody>
          <a:bodyPr>
            <a:normAutofit/>
          </a:bodyPr>
          <a:lstStyle/>
          <a:p>
            <a:r>
              <a:rPr lang="es-CL" dirty="0" smtClean="0">
                <a:solidFill>
                  <a:srgbClr val="002060"/>
                </a:solidFill>
              </a:rPr>
              <a:t>Atribución del poder. 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Naturaleza y estilo de liderazgo.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Donde y cómo se toman las decisiones en la organización.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Nivel de politización.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Naturaleza de los sistemas de información y capacidad de análisis institucional.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Experiencias previas en evaluación.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Extensión de la cultura de autoevaluación en la organización.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Condiciones financieras.</a:t>
            </a:r>
            <a:endParaRPr lang="es-C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43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 smtClean="0"/>
              <a:t>Atributos para una institución auto-regulada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34806" y="3427323"/>
            <a:ext cx="9877594" cy="4412810"/>
          </a:xfrm>
        </p:spPr>
        <p:txBody>
          <a:bodyPr>
            <a:normAutofit/>
          </a:bodyPr>
          <a:lstStyle/>
          <a:p>
            <a:r>
              <a:rPr lang="es-CL" dirty="0" smtClean="0">
                <a:solidFill>
                  <a:srgbClr val="002060"/>
                </a:solidFill>
              </a:rPr>
              <a:t>La revisión institucional y de carreras se realiza regularmente con amplia participación.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Asigna responsabilidades para la evaluación, implementación de resultados y seguimiento, incluyendo el nexo a planificación y presupuesto.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Construye un efectivo sistema de información de hechos y opiniones y se espera que los lideres y staff lo utilicen. 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Revisa periódicamente toda la Universidad, usando autoevaluación y evaluación externa.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Actúa sobre los resultados. Usa incentivos y sanciones, redistribuye recursos marginales, mejora procesos y servicios.</a:t>
            </a:r>
            <a:endParaRPr lang="es-C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344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 smtClean="0"/>
              <a:t>Infraestructura para una institución auto-regulada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70933" y="3410628"/>
            <a:ext cx="10278534" cy="4480306"/>
          </a:xfrm>
        </p:spPr>
        <p:txBody>
          <a:bodyPr>
            <a:normAutofit/>
          </a:bodyPr>
          <a:lstStyle/>
          <a:p>
            <a:pPr algn="just"/>
            <a:r>
              <a:rPr lang="es-CL" dirty="0" smtClean="0">
                <a:solidFill>
                  <a:srgbClr val="002060"/>
                </a:solidFill>
              </a:rPr>
              <a:t>Lideres interesados y algún conocimiento de los esquemas de evaluación. 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Uno o mas miembros del staff con experiencia en evaluación, capacidad de diseño y conocimiento de los instrumentos.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Una base de datos útil o el compromiso de comenzar a crear una.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Un compromiso que los resultados sean utilizados en la planificación y presupuestación.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Mecanismos de usos de incentivos.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Un compromiso para construir y mantener una atmosfera de confianza.</a:t>
            </a: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Un compromiso con ciclos de larga duración.</a:t>
            </a: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9791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 smtClean="0"/>
              <a:t>Construyendo la Cultura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38006" y="3572933"/>
            <a:ext cx="8537309" cy="3759200"/>
          </a:xfrm>
        </p:spPr>
        <p:txBody>
          <a:bodyPr/>
          <a:lstStyle/>
          <a:p>
            <a:r>
              <a:rPr lang="es-CL" dirty="0" smtClean="0">
                <a:solidFill>
                  <a:srgbClr val="002060"/>
                </a:solidFill>
              </a:rPr>
              <a:t>Sensibilización de toda la comunidad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Potenciar lideres formales e informales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Invertir en capacitación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Utilización de consultores experimentados en auto-regulación.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Preparación de materiales.</a:t>
            </a:r>
          </a:p>
          <a:p>
            <a:r>
              <a:rPr lang="es-CL" dirty="0" smtClean="0">
                <a:solidFill>
                  <a:srgbClr val="002060"/>
                </a:solidFill>
              </a:rPr>
              <a:t>Incentivos</a:t>
            </a: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5593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es-CL" sz="3200" b="1" dirty="0" smtClean="0"/>
              <a:t>Factores necesarios para un proceso  de autoevaluación efectivo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0140" y="3393455"/>
            <a:ext cx="10063860" cy="446361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CL" dirty="0" smtClean="0">
                <a:solidFill>
                  <a:srgbClr val="002060"/>
                </a:solidFill>
              </a:rPr>
              <a:t>Capacidad de los lideres de establecer un clima de confianza, promover la motivación interna y asegurar la participación de coordinadores respetados y técnicamente competentes.</a:t>
            </a:r>
          </a:p>
          <a:p>
            <a:pPr algn="just"/>
            <a:endParaRPr lang="es-CL" dirty="0" smtClean="0">
              <a:solidFill>
                <a:srgbClr val="002060"/>
              </a:solidFill>
            </a:endParaRP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Asegurar que el diseño del proceso articule los propósitos perseguidos, las intenciones y la realidad de la institución.</a:t>
            </a:r>
          </a:p>
          <a:p>
            <a:pPr algn="just"/>
            <a:endParaRPr lang="es-CL" dirty="0" smtClean="0">
              <a:solidFill>
                <a:srgbClr val="002060"/>
              </a:solidFill>
            </a:endParaRP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Apropiación psicológica de los actores en el proceso.</a:t>
            </a:r>
          </a:p>
          <a:p>
            <a:pPr algn="just"/>
            <a:endParaRPr lang="es-CL" dirty="0" smtClean="0">
              <a:solidFill>
                <a:srgbClr val="002060"/>
              </a:solidFill>
            </a:endParaRP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Información adecuada y útil.</a:t>
            </a:r>
          </a:p>
          <a:p>
            <a:pPr algn="just"/>
            <a:endParaRPr lang="es-CL" dirty="0" smtClean="0">
              <a:solidFill>
                <a:srgbClr val="002060"/>
              </a:solidFill>
            </a:endParaRPr>
          </a:p>
          <a:p>
            <a:pPr algn="just"/>
            <a:r>
              <a:rPr lang="es-CL" dirty="0" smtClean="0">
                <a:solidFill>
                  <a:srgbClr val="002060"/>
                </a:solidFill>
              </a:rPr>
              <a:t>Disposición de recursos financieros para el proceso.</a:t>
            </a:r>
          </a:p>
          <a:p>
            <a:pPr marL="0" indent="0" algn="just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742172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/>
              <a:t>Etapas</a:t>
            </a:r>
            <a:endParaRPr lang="es-CL" sz="3200" b="1" dirty="0"/>
          </a:p>
        </p:txBody>
      </p:sp>
      <p:graphicFrame>
        <p:nvGraphicFramePr>
          <p:cNvPr id="4" name="3 Diagrama"/>
          <p:cNvGraphicFramePr/>
          <p:nvPr/>
        </p:nvGraphicFramePr>
        <p:xfrm>
          <a:off x="304800" y="2345798"/>
          <a:ext cx="10143067" cy="5571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48120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HN" sz="3200" b="1" dirty="0" smtClean="0">
                <a:solidFill>
                  <a:schemeClr val="accent6"/>
                </a:solidFill>
                <a:latin typeface="Trebuchet MS" pitchFamily="34" charset="0"/>
              </a:rPr>
              <a:t>NO VEAMOS  NUESTRA ORGANIZACIÓN ASI….</a:t>
            </a:r>
            <a:endParaRPr lang="es-MX" sz="3200" dirty="0">
              <a:solidFill>
                <a:schemeClr val="accent6"/>
              </a:solidFill>
            </a:endParaRPr>
          </a:p>
        </p:txBody>
      </p:sp>
      <p:pic>
        <p:nvPicPr>
          <p:cNvPr id="2050" name="Picture 2" descr="http://3.bp.blogspot.com/-LHmntsdYLLo/Urw2AD7E5EI/AAAAAAAACOM/kOPkarZBgRs/s1600/gato-leon-espej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350823"/>
            <a:ext cx="10826750" cy="5769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Algunos Ejemplos de Autoevaluación Institucional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 smtClean="0">
                <a:solidFill>
                  <a:schemeClr val="bg1"/>
                </a:solidFill>
              </a:rPr>
              <a:t>ARGENTINA</a:t>
            </a:r>
          </a:p>
          <a:p>
            <a:endParaRPr lang="es-CL" dirty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COLOMBIA</a:t>
            </a:r>
          </a:p>
          <a:p>
            <a:endParaRPr lang="es-CL" dirty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CHILE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NICARAGUA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r>
              <a:rPr lang="es-CL" dirty="0" smtClean="0">
                <a:solidFill>
                  <a:schemeClr val="bg1"/>
                </a:solidFill>
              </a:rPr>
              <a:t>SAN SALVADOR</a:t>
            </a:r>
          </a:p>
          <a:p>
            <a:endParaRPr lang="es-CL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es-CL" u="sng" dirty="0" smtClean="0">
              <a:solidFill>
                <a:schemeClr val="bg1"/>
              </a:solidFill>
            </a:endParaRPr>
          </a:p>
          <a:p>
            <a:endParaRPr lang="es-C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7108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5012" y="3305766"/>
            <a:ext cx="8537309" cy="4261690"/>
          </a:xfrm>
        </p:spPr>
        <p:txBody>
          <a:bodyPr>
            <a:normAutofit/>
          </a:bodyPr>
          <a:lstStyle/>
          <a:p>
            <a:pPr>
              <a:buNone/>
            </a:pPr>
            <a:endParaRPr lang="es-CL" sz="8000" dirty="0" smtClean="0"/>
          </a:p>
          <a:p>
            <a:pPr algn="ctr">
              <a:buNone/>
            </a:pPr>
            <a:r>
              <a:rPr lang="es-CL" sz="8800" dirty="0" smtClean="0">
                <a:solidFill>
                  <a:srgbClr val="002060"/>
                </a:solidFill>
              </a:rPr>
              <a:t>GRACIAS</a:t>
            </a:r>
            <a:endParaRPr lang="es-CL" sz="8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673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/>
              <a:t>Tiempos turbulentos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5942" y="2766922"/>
            <a:ext cx="10417629" cy="5353141"/>
          </a:xfrm>
          <a:blipFill dpi="0" rotWithShape="1">
            <a:blip r:embed="rId2" cstate="print">
              <a:alphaModFix amt="21000"/>
            </a:blip>
            <a:srcRect/>
            <a:stretch>
              <a:fillRect/>
            </a:stretch>
          </a:blipFill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CL" dirty="0" smtClean="0">
                <a:solidFill>
                  <a:srgbClr val="002060"/>
                </a:solidFill>
              </a:rPr>
              <a:t>Estamos ante un cambio de época, un cambio que afecta profundamente a la Universidad.</a:t>
            </a:r>
          </a:p>
          <a:p>
            <a:pPr marL="0" indent="0" algn="just">
              <a:buNone/>
            </a:pPr>
            <a:endParaRPr lang="es-CL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CL" dirty="0" smtClean="0">
                <a:solidFill>
                  <a:srgbClr val="002060"/>
                </a:solidFill>
              </a:rPr>
              <a:t>La adaptación al cambio es un proceso lento pero inexorable y muchas organizaciones se resisten a iniciarlo, sin pensar que cada vez les va a ser más difícil hacer frente a los complejos problemas que se les presentan.</a:t>
            </a:r>
          </a:p>
          <a:p>
            <a:pPr marL="0" indent="0" algn="just">
              <a:buNone/>
            </a:pPr>
            <a:endParaRPr lang="es-CL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CL" dirty="0" smtClean="0">
                <a:solidFill>
                  <a:srgbClr val="002060"/>
                </a:solidFill>
              </a:rPr>
              <a:t>Desde el exterior se exigen cambios importantes a la Universidad, consecuencia de las demandas de una sociedad basada en los conocimientos y de las nuevas tecnologías, que han hecho del aprendizaje continuo un componente esencial de la dinámica social. </a:t>
            </a:r>
            <a:endParaRPr lang="es-C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805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/>
              <a:t>El conocimiento es el nuevo Petróleo</a:t>
            </a:r>
            <a:endParaRPr lang="es-CL" sz="3200" b="1" dirty="0"/>
          </a:p>
        </p:txBody>
      </p:sp>
      <p:pic>
        <p:nvPicPr>
          <p:cNvPr id="6" name="Picture 2" descr="Resultado de imagen para petrole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08107" y="3234267"/>
            <a:ext cx="4992160" cy="4064000"/>
          </a:xfrm>
          <a:prstGeom prst="rect">
            <a:avLst/>
          </a:prstGeom>
          <a:noFill/>
        </p:spPr>
      </p:pic>
      <p:pic>
        <p:nvPicPr>
          <p:cNvPr id="7" name="Picture 4" descr="http://www.businessreviewamericalatina.com/public/uploads/large/large_shutterstock_9208799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934" y="3285067"/>
            <a:ext cx="4944534" cy="409786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37530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dirty="0" smtClean="0"/>
              <a:t>EL Concepto de Calidad</a:t>
            </a:r>
            <a:endParaRPr lang="es-CL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3914" y="2799579"/>
            <a:ext cx="9993086" cy="454827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L" sz="2400" dirty="0" smtClean="0">
                <a:solidFill>
                  <a:srgbClr val="C00000"/>
                </a:solidFill>
              </a:rPr>
              <a:t>Intuitiva:</a:t>
            </a:r>
            <a:r>
              <a:rPr lang="es-CL" sz="2400" dirty="0" smtClean="0">
                <a:solidFill>
                  <a:srgbClr val="002060"/>
                </a:solidFill>
              </a:rPr>
              <a:t>  no puedo definirla, pero la reconozco cuando la veo</a:t>
            </a:r>
          </a:p>
          <a:p>
            <a:pPr marL="0" indent="0" algn="just">
              <a:buNone/>
            </a:pPr>
            <a:endParaRPr lang="es-CL" sz="24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CL" sz="2400" dirty="0" smtClean="0">
                <a:solidFill>
                  <a:srgbClr val="C00000"/>
                </a:solidFill>
              </a:rPr>
              <a:t>Tradicional:</a:t>
            </a:r>
            <a:r>
              <a:rPr lang="es-CL" sz="2400" dirty="0" smtClean="0">
                <a:solidFill>
                  <a:srgbClr val="002060"/>
                </a:solidFill>
              </a:rPr>
              <a:t>  La calidad se asocia con la excelencia.  La ES atiende a una élite, con recursos sobresalientes, y el resultado es excepcional.</a:t>
            </a:r>
          </a:p>
          <a:p>
            <a:pPr marL="0" indent="0" algn="just">
              <a:buNone/>
            </a:pPr>
            <a:endParaRPr lang="es-CL" sz="24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CL" sz="2400" dirty="0" smtClean="0">
                <a:solidFill>
                  <a:srgbClr val="C00000"/>
                </a:solidFill>
              </a:rPr>
              <a:t>Eficiencia :  </a:t>
            </a:r>
            <a:r>
              <a:rPr lang="es-CL" sz="2400" dirty="0" smtClean="0">
                <a:solidFill>
                  <a:srgbClr val="002060"/>
                </a:solidFill>
              </a:rPr>
              <a:t>La reducción de recursos conduce a la necesidad de hacer más con menos.  La ecuación es valor por dinero, y la pregunta es cómo lograr el máximo de valor con el mínimo de dinero.</a:t>
            </a:r>
          </a:p>
          <a:p>
            <a:pPr marL="0" indent="0" algn="just">
              <a:buNone/>
            </a:pPr>
            <a:endParaRPr lang="es-CL" sz="2400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s-CL" sz="2400" dirty="0" smtClean="0">
                <a:solidFill>
                  <a:srgbClr val="C00000"/>
                </a:solidFill>
              </a:rPr>
              <a:t>Consistencia:</a:t>
            </a:r>
            <a:r>
              <a:rPr lang="es-CL" sz="2400" dirty="0" smtClean="0">
                <a:solidFill>
                  <a:srgbClr val="002060"/>
                </a:solidFill>
              </a:rPr>
              <a:t> En un marco de diversificación, calidad es cumplir con los fines declarados. Lo esencial es la misión.</a:t>
            </a:r>
          </a:p>
          <a:p>
            <a:pPr marL="0" indent="0">
              <a:buNone/>
            </a:pPr>
            <a:endParaRPr lang="es-CL" sz="2400" dirty="0"/>
          </a:p>
        </p:txBody>
      </p:sp>
    </p:spTree>
    <p:extLst>
      <p:ext uri="{BB962C8B-B14F-4D97-AF65-F5344CB8AC3E}">
        <p14:creationId xmlns:p14="http://schemas.microsoft.com/office/powerpoint/2010/main" val="1316672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200" b="1" dirty="0" smtClean="0"/>
              <a:t>Definición operacional de calidad</a:t>
            </a:r>
            <a:endParaRPr lang="es-CL" sz="32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3350443" y="2987417"/>
            <a:ext cx="3867197" cy="1478277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7" name="6 Grupo"/>
          <p:cNvGrpSpPr/>
          <p:nvPr/>
        </p:nvGrpSpPr>
        <p:grpSpPr>
          <a:xfrm>
            <a:off x="3609109" y="3233150"/>
            <a:ext cx="3867197" cy="1478277"/>
            <a:chOff x="2552218" y="245733"/>
            <a:chExt cx="3867197" cy="1478277"/>
          </a:xfrm>
        </p:grpSpPr>
        <p:sp>
          <p:nvSpPr>
            <p:cNvPr id="16" name="15 Rectángulo redondeado"/>
            <p:cNvSpPr/>
            <p:nvPr/>
          </p:nvSpPr>
          <p:spPr>
            <a:xfrm>
              <a:off x="2552218" y="245733"/>
              <a:ext cx="3867197" cy="147827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3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2595515" y="289030"/>
              <a:ext cx="3780603" cy="13916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2000" kern="1200" dirty="0" smtClean="0">
                  <a:solidFill>
                    <a:srgbClr val="000066"/>
                  </a:solidFill>
                </a:rPr>
                <a:t>Para el concepto de </a:t>
              </a:r>
              <a:r>
                <a:rPr lang="es-ES_tradnl" sz="2000" b="1" kern="1200" dirty="0" smtClean="0">
                  <a:solidFill>
                    <a:schemeClr val="bg2">
                      <a:lumMod val="75000"/>
                    </a:schemeClr>
                  </a:solidFill>
                </a:rPr>
                <a:t>CALIDAD</a:t>
              </a:r>
              <a:r>
                <a:rPr lang="es-ES_tradnl" sz="2000" kern="1200" dirty="0" smtClean="0">
                  <a:solidFill>
                    <a:schemeClr val="bg2">
                      <a:lumMod val="75000"/>
                    </a:schemeClr>
                  </a:solidFill>
                </a:rPr>
                <a:t> </a:t>
              </a:r>
              <a:r>
                <a:rPr lang="es-ES_tradnl" sz="2000" kern="1200" dirty="0" smtClean="0">
                  <a:solidFill>
                    <a:srgbClr val="000066"/>
                  </a:solidFill>
                </a:rPr>
                <a:t>se propone dos tipos de consistencia fundamentales:</a:t>
              </a:r>
              <a:endParaRPr lang="es-MX" sz="2000" kern="1200" dirty="0"/>
            </a:p>
          </p:txBody>
        </p:sp>
      </p:grpSp>
      <p:sp>
        <p:nvSpPr>
          <p:cNvPr id="8" name="7 Rectángulo redondeado"/>
          <p:cNvSpPr/>
          <p:nvPr/>
        </p:nvSpPr>
        <p:spPr>
          <a:xfrm>
            <a:off x="1058854" y="5142753"/>
            <a:ext cx="3791793" cy="2324074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9" name="8 Grupo"/>
          <p:cNvGrpSpPr/>
          <p:nvPr/>
        </p:nvGrpSpPr>
        <p:grpSpPr>
          <a:xfrm>
            <a:off x="1317520" y="5388486"/>
            <a:ext cx="3791793" cy="2324074"/>
            <a:chOff x="260629" y="2401069"/>
            <a:chExt cx="3791793" cy="2324074"/>
          </a:xfrm>
        </p:grpSpPr>
        <p:sp>
          <p:nvSpPr>
            <p:cNvPr id="14" name="13 Rectángulo redondeado"/>
            <p:cNvSpPr/>
            <p:nvPr/>
          </p:nvSpPr>
          <p:spPr>
            <a:xfrm>
              <a:off x="260629" y="2401069"/>
              <a:ext cx="3791793" cy="232407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328699" y="2469139"/>
              <a:ext cx="3655653" cy="21879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2000" b="1" i="0" kern="1200" dirty="0" smtClean="0">
                  <a:solidFill>
                    <a:schemeClr val="bg2">
                      <a:lumMod val="75000"/>
                    </a:schemeClr>
                  </a:solidFill>
                  <a:effectLst/>
                </a:rPr>
                <a:t>Consistencia interna</a:t>
              </a:r>
              <a:r>
                <a:rPr lang="es-ES_tradnl" sz="2000" kern="1200" dirty="0" smtClean="0">
                  <a:solidFill>
                    <a:srgbClr val="0000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,</a:t>
              </a:r>
              <a:r>
                <a:rPr lang="es-ES_tradnl" sz="2000" kern="1200" dirty="0" smtClean="0">
                  <a:solidFill>
                    <a:srgbClr val="000066"/>
                  </a:solidFill>
                </a:rPr>
                <a:t> esto es, el grado de ajuste entre las acciones y resultados de la institución con los propósitos internamente definidos.  Se expresa en la </a:t>
              </a:r>
              <a:r>
                <a:rPr lang="es-ES_tradnl" sz="2000" kern="12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MISIÓN INSTITUCIONAL</a:t>
              </a:r>
              <a:endParaRPr lang="es-MX" sz="2000" kern="1200" dirty="0"/>
            </a:p>
          </p:txBody>
        </p:sp>
      </p:grpSp>
      <p:sp>
        <p:nvSpPr>
          <p:cNvPr id="10" name="9 Rectángulo redondeado"/>
          <p:cNvSpPr/>
          <p:nvPr/>
        </p:nvSpPr>
        <p:spPr>
          <a:xfrm>
            <a:off x="5367980" y="5142753"/>
            <a:ext cx="4141249" cy="2216529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11" name="10 Grupo"/>
          <p:cNvGrpSpPr/>
          <p:nvPr/>
        </p:nvGrpSpPr>
        <p:grpSpPr>
          <a:xfrm>
            <a:off x="5626646" y="5388486"/>
            <a:ext cx="4141249" cy="2216529"/>
            <a:chOff x="4569755" y="2401069"/>
            <a:chExt cx="4141249" cy="2216529"/>
          </a:xfrm>
        </p:grpSpPr>
        <p:sp>
          <p:nvSpPr>
            <p:cNvPr id="12" name="11 Rectángulo redondeado"/>
            <p:cNvSpPr/>
            <p:nvPr/>
          </p:nvSpPr>
          <p:spPr>
            <a:xfrm>
              <a:off x="4569755" y="2401069"/>
              <a:ext cx="4141249" cy="221652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12 Rectángulo"/>
            <p:cNvSpPr/>
            <p:nvPr/>
          </p:nvSpPr>
          <p:spPr>
            <a:xfrm>
              <a:off x="4634675" y="2465989"/>
              <a:ext cx="4011409" cy="208668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just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ES_tradnl" sz="2000" b="1" i="0" kern="1200" dirty="0" smtClean="0">
                  <a:solidFill>
                    <a:schemeClr val="bg2">
                      <a:lumMod val="75000"/>
                    </a:schemeClr>
                  </a:solidFill>
                  <a:effectLst/>
                </a:rPr>
                <a:t>Consistencia externa</a:t>
              </a:r>
              <a:r>
                <a:rPr lang="es-ES_tradnl" sz="2000" kern="1200" dirty="0" smtClean="0">
                  <a:solidFill>
                    <a:srgbClr val="000066"/>
                  </a:solidFill>
                </a:rPr>
                <a:t>, es decir, el ajuste de la institución con criterios previamente definidos y aceptados por la comunidad académica o profesional.  Se expresan en los </a:t>
              </a:r>
              <a:r>
                <a:rPr lang="es-ES_tradnl" sz="2000" kern="12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CRITERIOS DE EVALUACION</a:t>
              </a:r>
              <a:endParaRPr lang="es-MX" sz="2000" kern="1200" dirty="0"/>
            </a:p>
          </p:txBody>
        </p:sp>
      </p:grpSp>
      <p:sp>
        <p:nvSpPr>
          <p:cNvPr id="22" name="Conector recto 3"/>
          <p:cNvSpPr/>
          <p:nvPr/>
        </p:nvSpPr>
        <p:spPr>
          <a:xfrm>
            <a:off x="5566053" y="4488944"/>
            <a:ext cx="2154563" cy="677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0" y="0"/>
                </a:moveTo>
                <a:lnTo>
                  <a:pt x="0" y="461395"/>
                </a:lnTo>
                <a:lnTo>
                  <a:pt x="2154563" y="461395"/>
                </a:lnTo>
                <a:lnTo>
                  <a:pt x="2154563" y="677058"/>
                </a:lnTo>
              </a:path>
            </a:pathLst>
          </a:custGeom>
          <a:noFill/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23" name="Conector recto 4"/>
          <p:cNvSpPr/>
          <p:nvPr/>
        </p:nvSpPr>
        <p:spPr>
          <a:xfrm>
            <a:off x="3236763" y="4488944"/>
            <a:ext cx="2329290" cy="677058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2329290" y="0"/>
                </a:moveTo>
                <a:lnTo>
                  <a:pt x="2329290" y="461395"/>
                </a:lnTo>
                <a:lnTo>
                  <a:pt x="0" y="461395"/>
                </a:lnTo>
                <a:lnTo>
                  <a:pt x="0" y="677058"/>
                </a:lnTo>
              </a:path>
            </a:pathLst>
          </a:custGeom>
          <a:noFill/>
        </p:spPr>
        <p:style>
          <a:lnRef idx="2">
            <a:schemeClr val="accent5">
              <a:hueOff val="0"/>
              <a:satOff val="0"/>
              <a:lumOff val="0"/>
              <a:alphaOff val="0"/>
            </a:schemeClr>
          </a:lnRef>
          <a:fillRef idx="0">
            <a:scrgbClr r="0" g="0" b="0"/>
          </a:fillRef>
          <a:effectRef idx="0">
            <a:schemeClr val="accent4">
              <a:tint val="9000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4209785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Diagrama"/>
          <p:cNvGraphicFramePr/>
          <p:nvPr/>
        </p:nvGraphicFramePr>
        <p:xfrm>
          <a:off x="0" y="1761067"/>
          <a:ext cx="10826750" cy="6358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26" name="Picture 6" descr="http://image.slidesharecdn.com/presentacinfinal2-110307100027-phpapp02/95/cambio-organizacional-1-728.jpg?cb=129949210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812800"/>
            <a:ext cx="7755467" cy="14054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5733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 smtClean="0"/>
              <a:t>El proceso</a:t>
            </a: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L" dirty="0" smtClean="0"/>
          </a:p>
          <a:p>
            <a:endParaRPr lang="es-CL" dirty="0"/>
          </a:p>
          <a:p>
            <a:pPr marL="0" indent="0">
              <a:buNone/>
            </a:pPr>
            <a:r>
              <a:rPr lang="es-CL" dirty="0" smtClean="0"/>
              <a:t>                                               </a:t>
            </a:r>
            <a:endParaRPr lang="es-CL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s-CL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CL" dirty="0" smtClean="0">
                <a:solidFill>
                  <a:schemeClr val="bg1"/>
                </a:solidFill>
              </a:rPr>
              <a:t>                                               </a:t>
            </a:r>
          </a:p>
        </p:txBody>
      </p:sp>
      <p:sp>
        <p:nvSpPr>
          <p:cNvPr id="6" name="5 Rectángulo"/>
          <p:cNvSpPr/>
          <p:nvPr/>
        </p:nvSpPr>
        <p:spPr>
          <a:xfrm>
            <a:off x="5825066" y="3403600"/>
            <a:ext cx="3132666" cy="111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002060"/>
                </a:solidFill>
              </a:rPr>
              <a:t>Autoevaluación </a:t>
            </a:r>
            <a:endParaRPr lang="es-MX" sz="2400" b="1" dirty="0">
              <a:solidFill>
                <a:srgbClr val="002060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858933" y="4944532"/>
            <a:ext cx="3132666" cy="111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002060"/>
                </a:solidFill>
              </a:rPr>
              <a:t>Evaluación Externa</a:t>
            </a:r>
            <a:endParaRPr lang="es-MX" sz="2400" b="1" dirty="0">
              <a:solidFill>
                <a:srgbClr val="002060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80532" y="4114800"/>
            <a:ext cx="3132666" cy="1117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400" b="1" dirty="0" smtClean="0">
                <a:solidFill>
                  <a:srgbClr val="002060"/>
                </a:solidFill>
              </a:rPr>
              <a:t>Evaluación Institucional</a:t>
            </a:r>
            <a:endParaRPr lang="es-MX" sz="2400" b="1" dirty="0">
              <a:solidFill>
                <a:srgbClr val="002060"/>
              </a:solidFill>
            </a:endParaRPr>
          </a:p>
        </p:txBody>
      </p:sp>
      <p:cxnSp>
        <p:nvCxnSpPr>
          <p:cNvPr id="10" name="9 Conector recto de flecha"/>
          <p:cNvCxnSpPr>
            <a:stCxn id="8" idx="3"/>
          </p:cNvCxnSpPr>
          <p:nvPr/>
        </p:nvCxnSpPr>
        <p:spPr>
          <a:xfrm flipV="1">
            <a:off x="4013198" y="3911600"/>
            <a:ext cx="1591735" cy="7620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>
            <a:stCxn id="8" idx="3"/>
          </p:cNvCxnSpPr>
          <p:nvPr/>
        </p:nvCxnSpPr>
        <p:spPr>
          <a:xfrm>
            <a:off x="4013198" y="4673600"/>
            <a:ext cx="1642535" cy="677333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94546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 smtClean="0"/>
              <a:t>Principios de la Calidad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28133" y="2946400"/>
            <a:ext cx="9347200" cy="48767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s-CL" dirty="0" smtClean="0"/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Adecuación a las necesidades, intereses y expectativas de los afectados, tanto internos como externos a la organización.</a:t>
            </a:r>
          </a:p>
          <a:p>
            <a:pPr algn="just">
              <a:buBlip>
                <a:blip r:embed="rId2"/>
              </a:buBlip>
            </a:pPr>
            <a:endParaRPr lang="es-CL" dirty="0" smtClean="0">
              <a:solidFill>
                <a:srgbClr val="002060"/>
              </a:solidFill>
            </a:endParaRPr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Participación e implicación de todas las personas y todos los equipos en la programación, la ejecución y  en la evaluación de la institución.</a:t>
            </a:r>
          </a:p>
          <a:p>
            <a:pPr algn="just">
              <a:buBlip>
                <a:blip r:embed="rId2"/>
              </a:buBlip>
            </a:pPr>
            <a:endParaRPr lang="es-CL" dirty="0" smtClean="0">
              <a:solidFill>
                <a:srgbClr val="002060"/>
              </a:solidFill>
            </a:endParaRPr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Búsqueda de la mejora permanente a través de la autoevaluación.</a:t>
            </a:r>
          </a:p>
          <a:p>
            <a:pPr algn="just">
              <a:buBlip>
                <a:blip r:embed="rId2"/>
              </a:buBlip>
            </a:pPr>
            <a:endParaRPr lang="es-CL" dirty="0" smtClean="0">
              <a:solidFill>
                <a:srgbClr val="002060"/>
              </a:solidFill>
            </a:endParaRPr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Gestión basada en hechos y datos debidamente registrados y estructurados.</a:t>
            </a:r>
          </a:p>
        </p:txBody>
      </p:sp>
    </p:spTree>
    <p:extLst>
      <p:ext uri="{BB962C8B-B14F-4D97-AF65-F5344CB8AC3E}">
        <p14:creationId xmlns:p14="http://schemas.microsoft.com/office/powerpoint/2010/main" val="4124431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200" b="1" dirty="0" smtClean="0"/>
              <a:t>Principios de la Calidad</a:t>
            </a:r>
            <a:endParaRPr lang="es-CL" sz="3200" b="1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4940" y="3285066"/>
            <a:ext cx="9437327" cy="4573280"/>
          </a:xfrm>
        </p:spPr>
        <p:txBody>
          <a:bodyPr>
            <a:normAutofit lnSpcReduction="10000"/>
          </a:bodyPr>
          <a:lstStyle/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Apoyo sistemático y compromiso del equipo directivo con la calidad a través del proceso de gestión</a:t>
            </a:r>
          </a:p>
          <a:p>
            <a:pPr algn="just">
              <a:buBlip>
                <a:blip r:embed="rId2"/>
              </a:buBlip>
            </a:pPr>
            <a:endParaRPr lang="es-CL" dirty="0" smtClean="0">
              <a:solidFill>
                <a:srgbClr val="002060"/>
              </a:solidFill>
            </a:endParaRPr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Todas las actividades de la Educación Superior tienen relación con la Calidad, no solo las que influyen directamente en el producto educativo.</a:t>
            </a:r>
          </a:p>
          <a:p>
            <a:pPr algn="just">
              <a:buBlip>
                <a:blip r:embed="rId2"/>
              </a:buBlip>
            </a:pPr>
            <a:endParaRPr lang="es-CL" dirty="0" smtClean="0">
              <a:solidFill>
                <a:srgbClr val="002060"/>
              </a:solidFill>
            </a:endParaRPr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Adaptación de los criterios de Calidad y su valoración a las características</a:t>
            </a:r>
            <a:r>
              <a:rPr lang="es-CL" dirty="0">
                <a:solidFill>
                  <a:srgbClr val="002060"/>
                </a:solidFill>
              </a:rPr>
              <a:t> </a:t>
            </a:r>
            <a:r>
              <a:rPr lang="es-CL" dirty="0" smtClean="0">
                <a:solidFill>
                  <a:srgbClr val="002060"/>
                </a:solidFill>
              </a:rPr>
              <a:t>de la Educación Superior.</a:t>
            </a:r>
          </a:p>
          <a:p>
            <a:pPr algn="just">
              <a:buBlip>
                <a:blip r:embed="rId2"/>
              </a:buBlip>
            </a:pPr>
            <a:endParaRPr lang="es-CL" dirty="0" smtClean="0">
              <a:solidFill>
                <a:srgbClr val="002060"/>
              </a:solidFill>
            </a:endParaRPr>
          </a:p>
          <a:p>
            <a:pPr algn="just">
              <a:buBlip>
                <a:blip r:embed="rId2"/>
              </a:buBlip>
            </a:pPr>
            <a:r>
              <a:rPr lang="es-CL" dirty="0" smtClean="0">
                <a:solidFill>
                  <a:srgbClr val="002060"/>
                </a:solidFill>
              </a:rPr>
              <a:t>La finalidad del proceso de autoevaluación</a:t>
            </a:r>
            <a:r>
              <a:rPr lang="es-CL" dirty="0">
                <a:solidFill>
                  <a:srgbClr val="002060"/>
                </a:solidFill>
              </a:rPr>
              <a:t> </a:t>
            </a:r>
            <a:r>
              <a:rPr lang="es-CL" dirty="0" smtClean="0">
                <a:solidFill>
                  <a:srgbClr val="002060"/>
                </a:solidFill>
              </a:rPr>
              <a:t>es el diagnóstico y, a partir de él, realizar la mejora y el cambio organizacional</a:t>
            </a:r>
            <a:endParaRPr lang="es-CL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212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9">
  <a:themeElements>
    <a:clrScheme name="Personalizado 99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FFFFF"/>
      </a:accent6>
      <a:hlink>
        <a:srgbClr val="FFFFFF"/>
      </a:hlink>
      <a:folHlink>
        <a:srgbClr val="FFFFFF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Tema9</Template>
  <TotalTime>664</TotalTime>
  <Words>1052</Words>
  <Application>Microsoft Office PowerPoint</Application>
  <PresentationFormat>Papel B4 (ISO) (250 x 353 mm)</PresentationFormat>
  <Paragraphs>182</Paragraphs>
  <Slides>19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2" baseType="lpstr">
      <vt:lpstr>Arial</vt:lpstr>
      <vt:lpstr>Trebuchet MS</vt:lpstr>
      <vt:lpstr>Tema9</vt:lpstr>
      <vt:lpstr>¿Porqué realizar Autoevaluación Institucional y que se requiere?</vt:lpstr>
      <vt:lpstr>Tiempos turbulentos</vt:lpstr>
      <vt:lpstr>El conocimiento es el nuevo Petróleo</vt:lpstr>
      <vt:lpstr>EL Concepto de Calidad</vt:lpstr>
      <vt:lpstr>Definición operacional de calidad</vt:lpstr>
      <vt:lpstr>Presentación de PowerPoint</vt:lpstr>
      <vt:lpstr>El proceso</vt:lpstr>
      <vt:lpstr>Principios de la Calidad</vt:lpstr>
      <vt:lpstr>Principios de la Calidad</vt:lpstr>
      <vt:lpstr>¿Como se hace?</vt:lpstr>
      <vt:lpstr>Variables relativas a la implementación de un sistema de auto-regulación.</vt:lpstr>
      <vt:lpstr>Atributos para una institución auto-regulada</vt:lpstr>
      <vt:lpstr>Infraestructura para una institución auto-regulada</vt:lpstr>
      <vt:lpstr>Construyendo la Cultura</vt:lpstr>
      <vt:lpstr>Factores necesarios para un proceso  de autoevaluación efectivo</vt:lpstr>
      <vt:lpstr>Etapas</vt:lpstr>
      <vt:lpstr>NO VEAMOS  NUESTRA ORGANIZACIÓN ASI….</vt:lpstr>
      <vt:lpstr>Algunos Ejemplos de Autoevaluación Institucional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PC1</dc:creator>
  <cp:lastModifiedBy>Asalia Zavala</cp:lastModifiedBy>
  <cp:revision>78</cp:revision>
  <dcterms:created xsi:type="dcterms:W3CDTF">2015-07-21T19:36:56Z</dcterms:created>
  <dcterms:modified xsi:type="dcterms:W3CDTF">2016-02-12T18:08:37Z</dcterms:modified>
</cp:coreProperties>
</file>